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8" r:id="rId7"/>
    <p:sldMasterId id="2147483740" r:id="rId8"/>
    <p:sldMasterId id="2147483742" r:id="rId9"/>
    <p:sldMasterId id="2147483744" r:id="rId10"/>
    <p:sldMasterId id="2147483746" r:id="rId11"/>
    <p:sldMasterId id="2147483758" r:id="rId12"/>
  </p:sldMasterIdLst>
  <p:notesMasterIdLst>
    <p:notesMasterId r:id="rId107"/>
  </p:notesMasterIdLst>
  <p:sldIdLst>
    <p:sldId id="454" r:id="rId13"/>
    <p:sldId id="474" r:id="rId14"/>
    <p:sldId id="515" r:id="rId15"/>
    <p:sldId id="475" r:id="rId16"/>
    <p:sldId id="469" r:id="rId17"/>
    <p:sldId id="472" r:id="rId18"/>
    <p:sldId id="471" r:id="rId19"/>
    <p:sldId id="516" r:id="rId20"/>
    <p:sldId id="502" r:id="rId21"/>
    <p:sldId id="270" r:id="rId22"/>
    <p:sldId id="272" r:id="rId23"/>
    <p:sldId id="274" r:id="rId24"/>
    <p:sldId id="275" r:id="rId25"/>
    <p:sldId id="276" r:id="rId26"/>
    <p:sldId id="277" r:id="rId27"/>
    <p:sldId id="278" r:id="rId28"/>
    <p:sldId id="279" r:id="rId29"/>
    <p:sldId id="273" r:id="rId30"/>
    <p:sldId id="477" r:id="rId31"/>
    <p:sldId id="479" r:id="rId32"/>
    <p:sldId id="256" r:id="rId33"/>
    <p:sldId id="257" r:id="rId34"/>
    <p:sldId id="258" r:id="rId35"/>
    <p:sldId id="259" r:id="rId36"/>
    <p:sldId id="517" r:id="rId37"/>
    <p:sldId id="518" r:id="rId38"/>
    <p:sldId id="271" r:id="rId39"/>
    <p:sldId id="265" r:id="rId40"/>
    <p:sldId id="478" r:id="rId41"/>
    <p:sldId id="480" r:id="rId42"/>
    <p:sldId id="481" r:id="rId43"/>
    <p:sldId id="503" r:id="rId44"/>
    <p:sldId id="504" r:id="rId45"/>
    <p:sldId id="266" r:id="rId46"/>
    <p:sldId id="267" r:id="rId47"/>
    <p:sldId id="268" r:id="rId48"/>
    <p:sldId id="269" r:id="rId49"/>
    <p:sldId id="505" r:id="rId50"/>
    <p:sldId id="506" r:id="rId51"/>
    <p:sldId id="507" r:id="rId52"/>
    <p:sldId id="508" r:id="rId53"/>
    <p:sldId id="509" r:id="rId54"/>
    <p:sldId id="510" r:id="rId55"/>
    <p:sldId id="511" r:id="rId56"/>
    <p:sldId id="512" r:id="rId57"/>
    <p:sldId id="513" r:id="rId58"/>
    <p:sldId id="514" r:id="rId59"/>
    <p:sldId id="280" r:id="rId60"/>
    <p:sldId id="281" r:id="rId61"/>
    <p:sldId id="282" r:id="rId62"/>
    <p:sldId id="283" r:id="rId63"/>
    <p:sldId id="284" r:id="rId64"/>
    <p:sldId id="285" r:id="rId65"/>
    <p:sldId id="286" r:id="rId66"/>
    <p:sldId id="287" r:id="rId67"/>
    <p:sldId id="288" r:id="rId68"/>
    <p:sldId id="289" r:id="rId69"/>
    <p:sldId id="290" r:id="rId70"/>
    <p:sldId id="291" r:id="rId71"/>
    <p:sldId id="292" r:id="rId72"/>
    <p:sldId id="293" r:id="rId73"/>
    <p:sldId id="484" r:id="rId74"/>
    <p:sldId id="501" r:id="rId75"/>
    <p:sldId id="486" r:id="rId76"/>
    <p:sldId id="488" r:id="rId77"/>
    <p:sldId id="519" r:id="rId78"/>
    <p:sldId id="490" r:id="rId79"/>
    <p:sldId id="489" r:id="rId80"/>
    <p:sldId id="302" r:id="rId81"/>
    <p:sldId id="305" r:id="rId82"/>
    <p:sldId id="491" r:id="rId83"/>
    <p:sldId id="492" r:id="rId84"/>
    <p:sldId id="493" r:id="rId85"/>
    <p:sldId id="260" r:id="rId86"/>
    <p:sldId id="261" r:id="rId87"/>
    <p:sldId id="262" r:id="rId88"/>
    <p:sldId id="263" r:id="rId89"/>
    <p:sldId id="494" r:id="rId90"/>
    <p:sldId id="495" r:id="rId91"/>
    <p:sldId id="388" r:id="rId92"/>
    <p:sldId id="332" r:id="rId93"/>
    <p:sldId id="520" r:id="rId94"/>
    <p:sldId id="521" r:id="rId95"/>
    <p:sldId id="522" r:id="rId96"/>
    <p:sldId id="523" r:id="rId97"/>
    <p:sldId id="525" r:id="rId98"/>
    <p:sldId id="526" r:id="rId99"/>
    <p:sldId id="527" r:id="rId100"/>
    <p:sldId id="528" r:id="rId101"/>
    <p:sldId id="430" r:id="rId102"/>
    <p:sldId id="322" r:id="rId103"/>
    <p:sldId id="496" r:id="rId104"/>
    <p:sldId id="497" r:id="rId105"/>
    <p:sldId id="499" r:id="rId106"/>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493" autoAdjust="0"/>
  </p:normalViewPr>
  <p:slideViewPr>
    <p:cSldViewPr snapToGrid="0">
      <p:cViewPr varScale="1">
        <p:scale>
          <a:sx n="92" d="100"/>
          <a:sy n="92"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viewProps" Target="viewProp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F0D46-FE75-4C4A-93EA-830D799D2B8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C064B66-BD25-4E64-85CF-DEBAADBBB595}">
      <dgm:prSet/>
      <dgm:spPr/>
      <dgm:t>
        <a:bodyPr/>
        <a:lstStyle/>
        <a:p>
          <a:pPr>
            <a:defRPr cap="all"/>
          </a:pPr>
          <a:r>
            <a:rPr lang="en-US" b="1"/>
            <a:t>Located on DACdb – District – Membership Success Center Icon</a:t>
          </a:r>
          <a:endParaRPr lang="en-US"/>
        </a:p>
      </dgm:t>
    </dgm:pt>
    <dgm:pt modelId="{7775D46D-A2E5-4FE4-8F2E-445ECEF28784}" type="parTrans" cxnId="{727AD707-61DE-4D41-95C5-FE8AFB14CD0F}">
      <dgm:prSet/>
      <dgm:spPr/>
      <dgm:t>
        <a:bodyPr/>
        <a:lstStyle/>
        <a:p>
          <a:endParaRPr lang="en-US"/>
        </a:p>
      </dgm:t>
    </dgm:pt>
    <dgm:pt modelId="{6C7ADB3D-9521-49F1-A96B-AA4BC85928BF}" type="sibTrans" cxnId="{727AD707-61DE-4D41-95C5-FE8AFB14CD0F}">
      <dgm:prSet/>
      <dgm:spPr/>
      <dgm:t>
        <a:bodyPr/>
        <a:lstStyle/>
        <a:p>
          <a:endParaRPr lang="en-US"/>
        </a:p>
      </dgm:t>
    </dgm:pt>
    <dgm:pt modelId="{5B70187C-9CB4-47BF-A729-F33BBE140F1C}">
      <dgm:prSet/>
      <dgm:spPr/>
      <dgm:t>
        <a:bodyPr/>
        <a:lstStyle/>
        <a:p>
          <a:pPr>
            <a:defRPr cap="all"/>
          </a:pPr>
          <a:r>
            <a:rPr lang="en-US" b="1"/>
            <a:t>Video Guided Tours</a:t>
          </a:r>
          <a:endParaRPr lang="en-US"/>
        </a:p>
      </dgm:t>
    </dgm:pt>
    <dgm:pt modelId="{67094B4B-9901-401B-8FC4-AC849929C200}" type="parTrans" cxnId="{5FB7AF86-2212-4979-B6DE-E58A598B954E}">
      <dgm:prSet/>
      <dgm:spPr/>
      <dgm:t>
        <a:bodyPr/>
        <a:lstStyle/>
        <a:p>
          <a:endParaRPr lang="en-US"/>
        </a:p>
      </dgm:t>
    </dgm:pt>
    <dgm:pt modelId="{49DB2563-AEF0-47FE-82F4-19BA9BF62896}" type="sibTrans" cxnId="{5FB7AF86-2212-4979-B6DE-E58A598B954E}">
      <dgm:prSet/>
      <dgm:spPr/>
      <dgm:t>
        <a:bodyPr/>
        <a:lstStyle/>
        <a:p>
          <a:endParaRPr lang="en-US"/>
        </a:p>
      </dgm:t>
    </dgm:pt>
    <dgm:pt modelId="{E18CD0C7-0545-4B3D-ABF7-7B3E90C6A02C}">
      <dgm:prSet/>
      <dgm:spPr/>
      <dgm:t>
        <a:bodyPr/>
        <a:lstStyle/>
        <a:p>
          <a:pPr>
            <a:defRPr cap="all"/>
          </a:pPr>
          <a:r>
            <a:rPr lang="en-US" b="1"/>
            <a:t>Membership Goal</a:t>
          </a:r>
          <a:endParaRPr lang="en-US"/>
        </a:p>
      </dgm:t>
    </dgm:pt>
    <dgm:pt modelId="{53963013-3DE4-4870-88EE-628DDE9F1EA4}" type="parTrans" cxnId="{DE656088-6B0E-4E71-B8F9-B9D06AD7584C}">
      <dgm:prSet/>
      <dgm:spPr/>
      <dgm:t>
        <a:bodyPr/>
        <a:lstStyle/>
        <a:p>
          <a:endParaRPr lang="en-US"/>
        </a:p>
      </dgm:t>
    </dgm:pt>
    <dgm:pt modelId="{158783E8-B849-4443-955C-5E6CD1771836}" type="sibTrans" cxnId="{DE656088-6B0E-4E71-B8F9-B9D06AD7584C}">
      <dgm:prSet/>
      <dgm:spPr/>
      <dgm:t>
        <a:bodyPr/>
        <a:lstStyle/>
        <a:p>
          <a:endParaRPr lang="en-US"/>
        </a:p>
      </dgm:t>
    </dgm:pt>
    <dgm:pt modelId="{9D44FC1E-0041-4900-97BE-15A485C9799D}">
      <dgm:prSet/>
      <dgm:spPr/>
      <dgm:t>
        <a:bodyPr/>
        <a:lstStyle/>
        <a:p>
          <a:pPr>
            <a:defRPr cap="all"/>
          </a:pPr>
          <a:r>
            <a:rPr lang="en-US" b="1"/>
            <a:t>Progress Dashboard</a:t>
          </a:r>
          <a:endParaRPr lang="en-US"/>
        </a:p>
      </dgm:t>
    </dgm:pt>
    <dgm:pt modelId="{EC9C4CA2-DD10-47DE-8F86-0FB7F7671451}" type="parTrans" cxnId="{25A57933-E731-4811-9CC5-E52E15304F84}">
      <dgm:prSet/>
      <dgm:spPr/>
      <dgm:t>
        <a:bodyPr/>
        <a:lstStyle/>
        <a:p>
          <a:endParaRPr lang="en-US"/>
        </a:p>
      </dgm:t>
    </dgm:pt>
    <dgm:pt modelId="{12C85D2E-5ED9-4364-A11E-975D2B01B8B6}" type="sibTrans" cxnId="{25A57933-E731-4811-9CC5-E52E15304F84}">
      <dgm:prSet/>
      <dgm:spPr/>
      <dgm:t>
        <a:bodyPr/>
        <a:lstStyle/>
        <a:p>
          <a:endParaRPr lang="en-US"/>
        </a:p>
      </dgm:t>
    </dgm:pt>
    <dgm:pt modelId="{68675418-9A6A-484C-A23F-AD1AB88D4E89}">
      <dgm:prSet/>
      <dgm:spPr/>
      <dgm:t>
        <a:bodyPr/>
        <a:lstStyle/>
        <a:p>
          <a:pPr>
            <a:defRPr cap="all"/>
          </a:pPr>
          <a:r>
            <a:rPr lang="en-US" b="1"/>
            <a:t>Surveys</a:t>
          </a:r>
          <a:endParaRPr lang="en-US"/>
        </a:p>
      </dgm:t>
    </dgm:pt>
    <dgm:pt modelId="{B694D157-4C1E-400D-AE30-C79C51C89C78}" type="parTrans" cxnId="{995BAD90-0F8B-4EFD-B86A-B56677CE934A}">
      <dgm:prSet/>
      <dgm:spPr/>
      <dgm:t>
        <a:bodyPr/>
        <a:lstStyle/>
        <a:p>
          <a:endParaRPr lang="en-US"/>
        </a:p>
      </dgm:t>
    </dgm:pt>
    <dgm:pt modelId="{37DE95DD-D5E8-4C6D-9A38-EFD426F3C6CD}" type="sibTrans" cxnId="{995BAD90-0F8B-4EFD-B86A-B56677CE934A}">
      <dgm:prSet/>
      <dgm:spPr/>
      <dgm:t>
        <a:bodyPr/>
        <a:lstStyle/>
        <a:p>
          <a:endParaRPr lang="en-US"/>
        </a:p>
      </dgm:t>
    </dgm:pt>
    <dgm:pt modelId="{84100042-4AFA-49ED-B292-D8C3980FCACA}" type="pres">
      <dgm:prSet presAssocID="{68BF0D46-FE75-4C4A-93EA-830D799D2B84}" presName="root" presStyleCnt="0">
        <dgm:presLayoutVars>
          <dgm:dir/>
          <dgm:resizeHandles val="exact"/>
        </dgm:presLayoutVars>
      </dgm:prSet>
      <dgm:spPr/>
    </dgm:pt>
    <dgm:pt modelId="{53B9028D-D849-404C-887F-809E63A1D4A8}" type="pres">
      <dgm:prSet presAssocID="{2C064B66-BD25-4E64-85CF-DEBAADBBB595}" presName="compNode" presStyleCnt="0"/>
      <dgm:spPr/>
    </dgm:pt>
    <dgm:pt modelId="{B69A0F15-B2B5-41B0-98EA-F87DA655EE00}" type="pres">
      <dgm:prSet presAssocID="{2C064B66-BD25-4E64-85CF-DEBAADBBB595}" presName="iconBgRect" presStyleLbl="bgShp" presStyleIdx="0" presStyleCnt="5"/>
      <dgm:spPr/>
    </dgm:pt>
    <dgm:pt modelId="{88924217-180F-4253-8855-07F826E7DD99}" type="pres">
      <dgm:prSet presAssocID="{2C064B66-BD25-4E64-85CF-DEBAADBBB59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8E2460EB-0D08-4540-A710-4DEDC380ACFF}" type="pres">
      <dgm:prSet presAssocID="{2C064B66-BD25-4E64-85CF-DEBAADBBB595}" presName="spaceRect" presStyleCnt="0"/>
      <dgm:spPr/>
    </dgm:pt>
    <dgm:pt modelId="{4B828499-4491-4C16-A34D-54135FC0E16F}" type="pres">
      <dgm:prSet presAssocID="{2C064B66-BD25-4E64-85CF-DEBAADBBB595}" presName="textRect" presStyleLbl="revTx" presStyleIdx="0" presStyleCnt="5">
        <dgm:presLayoutVars>
          <dgm:chMax val="1"/>
          <dgm:chPref val="1"/>
        </dgm:presLayoutVars>
      </dgm:prSet>
      <dgm:spPr/>
    </dgm:pt>
    <dgm:pt modelId="{8EC4A377-5033-498B-8092-6C1D6EFF3230}" type="pres">
      <dgm:prSet presAssocID="{6C7ADB3D-9521-49F1-A96B-AA4BC85928BF}" presName="sibTrans" presStyleCnt="0"/>
      <dgm:spPr/>
    </dgm:pt>
    <dgm:pt modelId="{9BD430B5-C7CE-44AA-AC09-91A4202F7655}" type="pres">
      <dgm:prSet presAssocID="{5B70187C-9CB4-47BF-A729-F33BBE140F1C}" presName="compNode" presStyleCnt="0"/>
      <dgm:spPr/>
    </dgm:pt>
    <dgm:pt modelId="{D3EEF717-E20D-4DB4-BF68-74840326C5DD}" type="pres">
      <dgm:prSet presAssocID="{5B70187C-9CB4-47BF-A729-F33BBE140F1C}" presName="iconBgRect" presStyleLbl="bgShp" presStyleIdx="1" presStyleCnt="5"/>
      <dgm:spPr/>
    </dgm:pt>
    <dgm:pt modelId="{44800559-8DFF-4661-9AFF-4212D1D66168}" type="pres">
      <dgm:prSet presAssocID="{5B70187C-9CB4-47BF-A729-F33BBE140F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deo camera"/>
        </a:ext>
      </dgm:extLst>
    </dgm:pt>
    <dgm:pt modelId="{EADE5EAF-2388-423A-BEE0-B7C811658900}" type="pres">
      <dgm:prSet presAssocID="{5B70187C-9CB4-47BF-A729-F33BBE140F1C}" presName="spaceRect" presStyleCnt="0"/>
      <dgm:spPr/>
    </dgm:pt>
    <dgm:pt modelId="{BED23569-1B29-44BB-B4B4-76323A219ECC}" type="pres">
      <dgm:prSet presAssocID="{5B70187C-9CB4-47BF-A729-F33BBE140F1C}" presName="textRect" presStyleLbl="revTx" presStyleIdx="1" presStyleCnt="5">
        <dgm:presLayoutVars>
          <dgm:chMax val="1"/>
          <dgm:chPref val="1"/>
        </dgm:presLayoutVars>
      </dgm:prSet>
      <dgm:spPr/>
    </dgm:pt>
    <dgm:pt modelId="{FC7F53C1-669F-4873-B821-3C98E4619BAC}" type="pres">
      <dgm:prSet presAssocID="{49DB2563-AEF0-47FE-82F4-19BA9BF62896}" presName="sibTrans" presStyleCnt="0"/>
      <dgm:spPr/>
    </dgm:pt>
    <dgm:pt modelId="{B30536C3-8295-439F-8CDB-B4E978663485}" type="pres">
      <dgm:prSet presAssocID="{E18CD0C7-0545-4B3D-ABF7-7B3E90C6A02C}" presName="compNode" presStyleCnt="0"/>
      <dgm:spPr/>
    </dgm:pt>
    <dgm:pt modelId="{870C75A7-40B6-425C-ADFB-5F0414BBD1B3}" type="pres">
      <dgm:prSet presAssocID="{E18CD0C7-0545-4B3D-ABF7-7B3E90C6A02C}" presName="iconBgRect" presStyleLbl="bgShp" presStyleIdx="2" presStyleCnt="5"/>
      <dgm:spPr/>
    </dgm:pt>
    <dgm:pt modelId="{A36BEBF6-178B-4DC1-BD26-5E5EBF764904}" type="pres">
      <dgm:prSet presAssocID="{E18CD0C7-0545-4B3D-ABF7-7B3E90C6A02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45B1BB73-492B-4092-BC1B-AD058A9FFDC8}" type="pres">
      <dgm:prSet presAssocID="{E18CD0C7-0545-4B3D-ABF7-7B3E90C6A02C}" presName="spaceRect" presStyleCnt="0"/>
      <dgm:spPr/>
    </dgm:pt>
    <dgm:pt modelId="{6B75E397-4919-48B6-96A6-68B01A46FFB7}" type="pres">
      <dgm:prSet presAssocID="{E18CD0C7-0545-4B3D-ABF7-7B3E90C6A02C}" presName="textRect" presStyleLbl="revTx" presStyleIdx="2" presStyleCnt="5">
        <dgm:presLayoutVars>
          <dgm:chMax val="1"/>
          <dgm:chPref val="1"/>
        </dgm:presLayoutVars>
      </dgm:prSet>
      <dgm:spPr/>
    </dgm:pt>
    <dgm:pt modelId="{56EB73DC-3026-48B7-89C7-DD314FB1151D}" type="pres">
      <dgm:prSet presAssocID="{158783E8-B849-4443-955C-5E6CD1771836}" presName="sibTrans" presStyleCnt="0"/>
      <dgm:spPr/>
    </dgm:pt>
    <dgm:pt modelId="{9626BF39-FF10-4A10-9885-78C7A0AE2A5F}" type="pres">
      <dgm:prSet presAssocID="{9D44FC1E-0041-4900-97BE-15A485C9799D}" presName="compNode" presStyleCnt="0"/>
      <dgm:spPr/>
    </dgm:pt>
    <dgm:pt modelId="{0E16B87F-89B7-4A82-9F47-7104BC8EC653}" type="pres">
      <dgm:prSet presAssocID="{9D44FC1E-0041-4900-97BE-15A485C9799D}" presName="iconBgRect" presStyleLbl="bgShp" presStyleIdx="3" presStyleCnt="5"/>
      <dgm:spPr/>
    </dgm:pt>
    <dgm:pt modelId="{11BF26B8-26FA-4255-9A6D-C150CCA45ADF}" type="pres">
      <dgm:prSet presAssocID="{9D44FC1E-0041-4900-97BE-15A485C9799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438EE741-9F60-4694-A5F2-E8AD1B90E79B}" type="pres">
      <dgm:prSet presAssocID="{9D44FC1E-0041-4900-97BE-15A485C9799D}" presName="spaceRect" presStyleCnt="0"/>
      <dgm:spPr/>
    </dgm:pt>
    <dgm:pt modelId="{D7A76A41-A8EA-45F1-AAFC-10196D8F28C3}" type="pres">
      <dgm:prSet presAssocID="{9D44FC1E-0041-4900-97BE-15A485C9799D}" presName="textRect" presStyleLbl="revTx" presStyleIdx="3" presStyleCnt="5">
        <dgm:presLayoutVars>
          <dgm:chMax val="1"/>
          <dgm:chPref val="1"/>
        </dgm:presLayoutVars>
      </dgm:prSet>
      <dgm:spPr/>
    </dgm:pt>
    <dgm:pt modelId="{DF85928F-A74A-4FF2-938C-6D2E8EBEE0CB}" type="pres">
      <dgm:prSet presAssocID="{12C85D2E-5ED9-4364-A11E-975D2B01B8B6}" presName="sibTrans" presStyleCnt="0"/>
      <dgm:spPr/>
    </dgm:pt>
    <dgm:pt modelId="{EB8B8AE6-D4BD-4FDE-8FD9-0A5B85CAA85A}" type="pres">
      <dgm:prSet presAssocID="{68675418-9A6A-484C-A23F-AD1AB88D4E89}" presName="compNode" presStyleCnt="0"/>
      <dgm:spPr/>
    </dgm:pt>
    <dgm:pt modelId="{9C0B1417-FBE2-47CA-9333-5E1B1473C65A}" type="pres">
      <dgm:prSet presAssocID="{68675418-9A6A-484C-A23F-AD1AB88D4E89}" presName="iconBgRect" presStyleLbl="bgShp" presStyleIdx="4" presStyleCnt="5"/>
      <dgm:spPr/>
    </dgm:pt>
    <dgm:pt modelId="{B0231951-9802-4F5F-B5DE-5F05A2BFA39F}" type="pres">
      <dgm:prSet presAssocID="{68675418-9A6A-484C-A23F-AD1AB88D4E8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172B89DD-44A6-444C-B830-D22A4B34DA43}" type="pres">
      <dgm:prSet presAssocID="{68675418-9A6A-484C-A23F-AD1AB88D4E89}" presName="spaceRect" presStyleCnt="0"/>
      <dgm:spPr/>
    </dgm:pt>
    <dgm:pt modelId="{F5EA1B79-AB02-49E3-A39E-7B133EAB795C}" type="pres">
      <dgm:prSet presAssocID="{68675418-9A6A-484C-A23F-AD1AB88D4E89}" presName="textRect" presStyleLbl="revTx" presStyleIdx="4" presStyleCnt="5">
        <dgm:presLayoutVars>
          <dgm:chMax val="1"/>
          <dgm:chPref val="1"/>
        </dgm:presLayoutVars>
      </dgm:prSet>
      <dgm:spPr/>
    </dgm:pt>
  </dgm:ptLst>
  <dgm:cxnLst>
    <dgm:cxn modelId="{727AD707-61DE-4D41-95C5-FE8AFB14CD0F}" srcId="{68BF0D46-FE75-4C4A-93EA-830D799D2B84}" destId="{2C064B66-BD25-4E64-85CF-DEBAADBBB595}" srcOrd="0" destOrd="0" parTransId="{7775D46D-A2E5-4FE4-8F2E-445ECEF28784}" sibTransId="{6C7ADB3D-9521-49F1-A96B-AA4BC85928BF}"/>
    <dgm:cxn modelId="{25A57933-E731-4811-9CC5-E52E15304F84}" srcId="{68BF0D46-FE75-4C4A-93EA-830D799D2B84}" destId="{9D44FC1E-0041-4900-97BE-15A485C9799D}" srcOrd="3" destOrd="0" parTransId="{EC9C4CA2-DD10-47DE-8F86-0FB7F7671451}" sibTransId="{12C85D2E-5ED9-4364-A11E-975D2B01B8B6}"/>
    <dgm:cxn modelId="{F5532664-0657-4B9C-BFDB-39E9B86DC0D0}" type="presOf" srcId="{68BF0D46-FE75-4C4A-93EA-830D799D2B84}" destId="{84100042-4AFA-49ED-B292-D8C3980FCACA}" srcOrd="0" destOrd="0" presId="urn:microsoft.com/office/officeart/2018/5/layout/IconCircleLabelList"/>
    <dgm:cxn modelId="{59D9114D-4296-4789-B6F6-C6C943107F3E}" type="presOf" srcId="{2C064B66-BD25-4E64-85CF-DEBAADBBB595}" destId="{4B828499-4491-4C16-A34D-54135FC0E16F}" srcOrd="0" destOrd="0" presId="urn:microsoft.com/office/officeart/2018/5/layout/IconCircleLabelList"/>
    <dgm:cxn modelId="{A24CAF74-E1A4-4C2E-A428-44C836214A64}" type="presOf" srcId="{9D44FC1E-0041-4900-97BE-15A485C9799D}" destId="{D7A76A41-A8EA-45F1-AAFC-10196D8F28C3}" srcOrd="0" destOrd="0" presId="urn:microsoft.com/office/officeart/2018/5/layout/IconCircleLabelList"/>
    <dgm:cxn modelId="{5FB7AF86-2212-4979-B6DE-E58A598B954E}" srcId="{68BF0D46-FE75-4C4A-93EA-830D799D2B84}" destId="{5B70187C-9CB4-47BF-A729-F33BBE140F1C}" srcOrd="1" destOrd="0" parTransId="{67094B4B-9901-401B-8FC4-AC849929C200}" sibTransId="{49DB2563-AEF0-47FE-82F4-19BA9BF62896}"/>
    <dgm:cxn modelId="{DE656088-6B0E-4E71-B8F9-B9D06AD7584C}" srcId="{68BF0D46-FE75-4C4A-93EA-830D799D2B84}" destId="{E18CD0C7-0545-4B3D-ABF7-7B3E90C6A02C}" srcOrd="2" destOrd="0" parTransId="{53963013-3DE4-4870-88EE-628DDE9F1EA4}" sibTransId="{158783E8-B849-4443-955C-5E6CD1771836}"/>
    <dgm:cxn modelId="{995BAD90-0F8B-4EFD-B86A-B56677CE934A}" srcId="{68BF0D46-FE75-4C4A-93EA-830D799D2B84}" destId="{68675418-9A6A-484C-A23F-AD1AB88D4E89}" srcOrd="4" destOrd="0" parTransId="{B694D157-4C1E-400D-AE30-C79C51C89C78}" sibTransId="{37DE95DD-D5E8-4C6D-9A38-EFD426F3C6CD}"/>
    <dgm:cxn modelId="{468300BA-1D9B-4A3A-9869-AE4C0AF65BD2}" type="presOf" srcId="{5B70187C-9CB4-47BF-A729-F33BBE140F1C}" destId="{BED23569-1B29-44BB-B4B4-76323A219ECC}" srcOrd="0" destOrd="0" presId="urn:microsoft.com/office/officeart/2018/5/layout/IconCircleLabelList"/>
    <dgm:cxn modelId="{A9D462BC-C896-494A-B7E7-BDA0E3BF5207}" type="presOf" srcId="{68675418-9A6A-484C-A23F-AD1AB88D4E89}" destId="{F5EA1B79-AB02-49E3-A39E-7B133EAB795C}" srcOrd="0" destOrd="0" presId="urn:microsoft.com/office/officeart/2018/5/layout/IconCircleLabelList"/>
    <dgm:cxn modelId="{8A35D5CA-2833-4B8A-9500-72A0902332B7}" type="presOf" srcId="{E18CD0C7-0545-4B3D-ABF7-7B3E90C6A02C}" destId="{6B75E397-4919-48B6-96A6-68B01A46FFB7}" srcOrd="0" destOrd="0" presId="urn:microsoft.com/office/officeart/2018/5/layout/IconCircleLabelList"/>
    <dgm:cxn modelId="{80451B1E-9CD3-410F-8AED-446FA9C6EE86}" type="presParOf" srcId="{84100042-4AFA-49ED-B292-D8C3980FCACA}" destId="{53B9028D-D849-404C-887F-809E63A1D4A8}" srcOrd="0" destOrd="0" presId="urn:microsoft.com/office/officeart/2018/5/layout/IconCircleLabelList"/>
    <dgm:cxn modelId="{ED480A07-5573-4BD7-A736-15BD981493EC}" type="presParOf" srcId="{53B9028D-D849-404C-887F-809E63A1D4A8}" destId="{B69A0F15-B2B5-41B0-98EA-F87DA655EE00}" srcOrd="0" destOrd="0" presId="urn:microsoft.com/office/officeart/2018/5/layout/IconCircleLabelList"/>
    <dgm:cxn modelId="{77D6BDBD-D738-4502-B63D-68A64E836B42}" type="presParOf" srcId="{53B9028D-D849-404C-887F-809E63A1D4A8}" destId="{88924217-180F-4253-8855-07F826E7DD99}" srcOrd="1" destOrd="0" presId="urn:microsoft.com/office/officeart/2018/5/layout/IconCircleLabelList"/>
    <dgm:cxn modelId="{C085DCA9-29DE-4810-9F66-F6EDD1A82827}" type="presParOf" srcId="{53B9028D-D849-404C-887F-809E63A1D4A8}" destId="{8E2460EB-0D08-4540-A710-4DEDC380ACFF}" srcOrd="2" destOrd="0" presId="urn:microsoft.com/office/officeart/2018/5/layout/IconCircleLabelList"/>
    <dgm:cxn modelId="{F00A5C5F-5160-42EC-A0F5-9323C83AA507}" type="presParOf" srcId="{53B9028D-D849-404C-887F-809E63A1D4A8}" destId="{4B828499-4491-4C16-A34D-54135FC0E16F}" srcOrd="3" destOrd="0" presId="urn:microsoft.com/office/officeart/2018/5/layout/IconCircleLabelList"/>
    <dgm:cxn modelId="{95A03C16-1C91-4730-A214-44B642A48019}" type="presParOf" srcId="{84100042-4AFA-49ED-B292-D8C3980FCACA}" destId="{8EC4A377-5033-498B-8092-6C1D6EFF3230}" srcOrd="1" destOrd="0" presId="urn:microsoft.com/office/officeart/2018/5/layout/IconCircleLabelList"/>
    <dgm:cxn modelId="{D5496163-4DCB-456B-9697-38A4D6FF8007}" type="presParOf" srcId="{84100042-4AFA-49ED-B292-D8C3980FCACA}" destId="{9BD430B5-C7CE-44AA-AC09-91A4202F7655}" srcOrd="2" destOrd="0" presId="urn:microsoft.com/office/officeart/2018/5/layout/IconCircleLabelList"/>
    <dgm:cxn modelId="{0714F9C2-F908-4D0C-B897-C13E4D0C3CC0}" type="presParOf" srcId="{9BD430B5-C7CE-44AA-AC09-91A4202F7655}" destId="{D3EEF717-E20D-4DB4-BF68-74840326C5DD}" srcOrd="0" destOrd="0" presId="urn:microsoft.com/office/officeart/2018/5/layout/IconCircleLabelList"/>
    <dgm:cxn modelId="{619DD745-E42F-41FA-AA1E-FE1920F9757A}" type="presParOf" srcId="{9BD430B5-C7CE-44AA-AC09-91A4202F7655}" destId="{44800559-8DFF-4661-9AFF-4212D1D66168}" srcOrd="1" destOrd="0" presId="urn:microsoft.com/office/officeart/2018/5/layout/IconCircleLabelList"/>
    <dgm:cxn modelId="{C86CDC93-3BF4-4C97-8583-2077F985A11A}" type="presParOf" srcId="{9BD430B5-C7CE-44AA-AC09-91A4202F7655}" destId="{EADE5EAF-2388-423A-BEE0-B7C811658900}" srcOrd="2" destOrd="0" presId="urn:microsoft.com/office/officeart/2018/5/layout/IconCircleLabelList"/>
    <dgm:cxn modelId="{54BB2B99-6520-4616-B441-739A1D946FAF}" type="presParOf" srcId="{9BD430B5-C7CE-44AA-AC09-91A4202F7655}" destId="{BED23569-1B29-44BB-B4B4-76323A219ECC}" srcOrd="3" destOrd="0" presId="urn:microsoft.com/office/officeart/2018/5/layout/IconCircleLabelList"/>
    <dgm:cxn modelId="{5A5BA546-D160-4F75-A00D-BDE26BC57BE6}" type="presParOf" srcId="{84100042-4AFA-49ED-B292-D8C3980FCACA}" destId="{FC7F53C1-669F-4873-B821-3C98E4619BAC}" srcOrd="3" destOrd="0" presId="urn:microsoft.com/office/officeart/2018/5/layout/IconCircleLabelList"/>
    <dgm:cxn modelId="{3A51D1A5-F428-4B23-A73C-725F89AF52BD}" type="presParOf" srcId="{84100042-4AFA-49ED-B292-D8C3980FCACA}" destId="{B30536C3-8295-439F-8CDB-B4E978663485}" srcOrd="4" destOrd="0" presId="urn:microsoft.com/office/officeart/2018/5/layout/IconCircleLabelList"/>
    <dgm:cxn modelId="{BE39249F-F64C-4689-BAA7-DF97B4BE8CC6}" type="presParOf" srcId="{B30536C3-8295-439F-8CDB-B4E978663485}" destId="{870C75A7-40B6-425C-ADFB-5F0414BBD1B3}" srcOrd="0" destOrd="0" presId="urn:microsoft.com/office/officeart/2018/5/layout/IconCircleLabelList"/>
    <dgm:cxn modelId="{E8C65D9A-ECE0-42C2-AD08-2436468B3452}" type="presParOf" srcId="{B30536C3-8295-439F-8CDB-B4E978663485}" destId="{A36BEBF6-178B-4DC1-BD26-5E5EBF764904}" srcOrd="1" destOrd="0" presId="urn:microsoft.com/office/officeart/2018/5/layout/IconCircleLabelList"/>
    <dgm:cxn modelId="{DE466FEF-3CD3-448A-9A60-5A6B996E1BF0}" type="presParOf" srcId="{B30536C3-8295-439F-8CDB-B4E978663485}" destId="{45B1BB73-492B-4092-BC1B-AD058A9FFDC8}" srcOrd="2" destOrd="0" presId="urn:microsoft.com/office/officeart/2018/5/layout/IconCircleLabelList"/>
    <dgm:cxn modelId="{23430517-66C2-4824-B7EA-C0E5AACDCA81}" type="presParOf" srcId="{B30536C3-8295-439F-8CDB-B4E978663485}" destId="{6B75E397-4919-48B6-96A6-68B01A46FFB7}" srcOrd="3" destOrd="0" presId="urn:microsoft.com/office/officeart/2018/5/layout/IconCircleLabelList"/>
    <dgm:cxn modelId="{808287CA-B4C4-483C-BE47-EC60B2D343A0}" type="presParOf" srcId="{84100042-4AFA-49ED-B292-D8C3980FCACA}" destId="{56EB73DC-3026-48B7-89C7-DD314FB1151D}" srcOrd="5" destOrd="0" presId="urn:microsoft.com/office/officeart/2018/5/layout/IconCircleLabelList"/>
    <dgm:cxn modelId="{6D9B3361-8D4C-43F6-A41D-AF21E7955331}" type="presParOf" srcId="{84100042-4AFA-49ED-B292-D8C3980FCACA}" destId="{9626BF39-FF10-4A10-9885-78C7A0AE2A5F}" srcOrd="6" destOrd="0" presId="urn:microsoft.com/office/officeart/2018/5/layout/IconCircleLabelList"/>
    <dgm:cxn modelId="{A172DF21-687B-426F-B14B-DA669407668B}" type="presParOf" srcId="{9626BF39-FF10-4A10-9885-78C7A0AE2A5F}" destId="{0E16B87F-89B7-4A82-9F47-7104BC8EC653}" srcOrd="0" destOrd="0" presId="urn:microsoft.com/office/officeart/2018/5/layout/IconCircleLabelList"/>
    <dgm:cxn modelId="{13FAF28C-383D-43F6-93C4-F81806332553}" type="presParOf" srcId="{9626BF39-FF10-4A10-9885-78C7A0AE2A5F}" destId="{11BF26B8-26FA-4255-9A6D-C150CCA45ADF}" srcOrd="1" destOrd="0" presId="urn:microsoft.com/office/officeart/2018/5/layout/IconCircleLabelList"/>
    <dgm:cxn modelId="{502373F1-3C99-4150-961E-7A28421CD71E}" type="presParOf" srcId="{9626BF39-FF10-4A10-9885-78C7A0AE2A5F}" destId="{438EE741-9F60-4694-A5F2-E8AD1B90E79B}" srcOrd="2" destOrd="0" presId="urn:microsoft.com/office/officeart/2018/5/layout/IconCircleLabelList"/>
    <dgm:cxn modelId="{784CCFCB-E144-4862-8B09-5EBF120E4A1E}" type="presParOf" srcId="{9626BF39-FF10-4A10-9885-78C7A0AE2A5F}" destId="{D7A76A41-A8EA-45F1-AAFC-10196D8F28C3}" srcOrd="3" destOrd="0" presId="urn:microsoft.com/office/officeart/2018/5/layout/IconCircleLabelList"/>
    <dgm:cxn modelId="{16E6505B-CE24-4407-B8DE-0E3F9F0EB469}" type="presParOf" srcId="{84100042-4AFA-49ED-B292-D8C3980FCACA}" destId="{DF85928F-A74A-4FF2-938C-6D2E8EBEE0CB}" srcOrd="7" destOrd="0" presId="urn:microsoft.com/office/officeart/2018/5/layout/IconCircleLabelList"/>
    <dgm:cxn modelId="{EEEFBCBC-86AC-41D4-84AC-79A26BF88B6B}" type="presParOf" srcId="{84100042-4AFA-49ED-B292-D8C3980FCACA}" destId="{EB8B8AE6-D4BD-4FDE-8FD9-0A5B85CAA85A}" srcOrd="8" destOrd="0" presId="urn:microsoft.com/office/officeart/2018/5/layout/IconCircleLabelList"/>
    <dgm:cxn modelId="{2141C341-7DBB-43D3-9DCF-BF34C83D152A}" type="presParOf" srcId="{EB8B8AE6-D4BD-4FDE-8FD9-0A5B85CAA85A}" destId="{9C0B1417-FBE2-47CA-9333-5E1B1473C65A}" srcOrd="0" destOrd="0" presId="urn:microsoft.com/office/officeart/2018/5/layout/IconCircleLabelList"/>
    <dgm:cxn modelId="{6FF4442F-C1B5-42B9-AF66-AFAE48BBBEBC}" type="presParOf" srcId="{EB8B8AE6-D4BD-4FDE-8FD9-0A5B85CAA85A}" destId="{B0231951-9802-4F5F-B5DE-5F05A2BFA39F}" srcOrd="1" destOrd="0" presId="urn:microsoft.com/office/officeart/2018/5/layout/IconCircleLabelList"/>
    <dgm:cxn modelId="{187C0963-4E2B-4CB7-9798-DEB6EBC54F96}" type="presParOf" srcId="{EB8B8AE6-D4BD-4FDE-8FD9-0A5B85CAA85A}" destId="{172B89DD-44A6-444C-B830-D22A4B34DA43}" srcOrd="2" destOrd="0" presId="urn:microsoft.com/office/officeart/2018/5/layout/IconCircleLabelList"/>
    <dgm:cxn modelId="{2C8990C8-18D3-4FC6-A25B-AC1DCB96C8AF}" type="presParOf" srcId="{EB8B8AE6-D4BD-4FDE-8FD9-0A5B85CAA85A}" destId="{F5EA1B79-AB02-49E3-A39E-7B133EAB795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DE43CB-821E-4D22-94BD-BB3625EE3761}" type="doc">
      <dgm:prSet loTypeId="urn:microsoft.com/office/officeart/2005/8/layout/arrow5" loCatId="relationship" qsTypeId="urn:microsoft.com/office/officeart/2005/8/quickstyle/simple1" qsCatId="simple" csTypeId="urn:microsoft.com/office/officeart/2005/8/colors/colorful2" csCatId="colorful"/>
      <dgm:spPr/>
      <dgm:t>
        <a:bodyPr/>
        <a:lstStyle/>
        <a:p>
          <a:endParaRPr lang="en-US"/>
        </a:p>
      </dgm:t>
    </dgm:pt>
    <dgm:pt modelId="{1BB3E074-B651-45C2-9C3C-827C6B8012C3}">
      <dgm:prSet/>
      <dgm:spPr/>
      <dgm:t>
        <a:bodyPr/>
        <a:lstStyle/>
        <a:p>
          <a:r>
            <a:rPr lang="en-US" b="1"/>
            <a:t>Mentors</a:t>
          </a:r>
          <a:endParaRPr lang="en-US"/>
        </a:p>
      </dgm:t>
    </dgm:pt>
    <dgm:pt modelId="{8C6D1DE7-0A1F-48EB-9168-CFC3BDF4F575}" type="parTrans" cxnId="{3D354B5F-527F-4B2D-ACDD-D3D8AC7705E1}">
      <dgm:prSet/>
      <dgm:spPr/>
      <dgm:t>
        <a:bodyPr/>
        <a:lstStyle/>
        <a:p>
          <a:endParaRPr lang="en-US"/>
        </a:p>
      </dgm:t>
    </dgm:pt>
    <dgm:pt modelId="{634ED7E5-D932-4446-8AC6-8963B97A1020}" type="sibTrans" cxnId="{3D354B5F-527F-4B2D-ACDD-D3D8AC7705E1}">
      <dgm:prSet/>
      <dgm:spPr/>
      <dgm:t>
        <a:bodyPr/>
        <a:lstStyle/>
        <a:p>
          <a:endParaRPr lang="en-US"/>
        </a:p>
      </dgm:t>
    </dgm:pt>
    <dgm:pt modelId="{DF05BCE0-8377-42D8-A500-387783CA5F5D}">
      <dgm:prSet/>
      <dgm:spPr/>
      <dgm:t>
        <a:bodyPr/>
        <a:lstStyle/>
        <a:p>
          <a:r>
            <a:rPr lang="en-US" b="1"/>
            <a:t>Upgrade the Club Experience</a:t>
          </a:r>
          <a:endParaRPr lang="en-US"/>
        </a:p>
      </dgm:t>
    </dgm:pt>
    <dgm:pt modelId="{571446CD-F08C-487F-95D7-26BA03FA4CA3}" type="parTrans" cxnId="{D67455CC-1797-406A-BDD3-3BC723239BEC}">
      <dgm:prSet/>
      <dgm:spPr/>
      <dgm:t>
        <a:bodyPr/>
        <a:lstStyle/>
        <a:p>
          <a:endParaRPr lang="en-US"/>
        </a:p>
      </dgm:t>
    </dgm:pt>
    <dgm:pt modelId="{233D4D15-A190-482D-9833-65139E06A5F5}" type="sibTrans" cxnId="{D67455CC-1797-406A-BDD3-3BC723239BEC}">
      <dgm:prSet/>
      <dgm:spPr/>
      <dgm:t>
        <a:bodyPr/>
        <a:lstStyle/>
        <a:p>
          <a:endParaRPr lang="en-US"/>
        </a:p>
      </dgm:t>
    </dgm:pt>
    <dgm:pt modelId="{D075B9E6-8BB8-49C8-AD0A-ED3DC7B1C77A}">
      <dgm:prSet/>
      <dgm:spPr/>
      <dgm:t>
        <a:bodyPr/>
        <a:lstStyle/>
        <a:p>
          <a:r>
            <a:rPr lang="en-US" b="1"/>
            <a:t>Networking &amp; Social Engagement Opportunities</a:t>
          </a:r>
          <a:endParaRPr lang="en-US"/>
        </a:p>
      </dgm:t>
    </dgm:pt>
    <dgm:pt modelId="{328B6F98-5C98-43A9-93A6-2B507A108C0C}" type="parTrans" cxnId="{99DCA36F-C127-4FF5-A248-1E06AF9D268F}">
      <dgm:prSet/>
      <dgm:spPr/>
      <dgm:t>
        <a:bodyPr/>
        <a:lstStyle/>
        <a:p>
          <a:endParaRPr lang="en-US"/>
        </a:p>
      </dgm:t>
    </dgm:pt>
    <dgm:pt modelId="{E7EBB266-3894-4B94-9D48-86586E0F5D8B}" type="sibTrans" cxnId="{99DCA36F-C127-4FF5-A248-1E06AF9D268F}">
      <dgm:prSet/>
      <dgm:spPr/>
      <dgm:t>
        <a:bodyPr/>
        <a:lstStyle/>
        <a:p>
          <a:endParaRPr lang="en-US"/>
        </a:p>
      </dgm:t>
    </dgm:pt>
    <dgm:pt modelId="{ED533EEF-D527-45A2-AADB-61EFE2BD4F93}">
      <dgm:prSet/>
      <dgm:spPr/>
      <dgm:t>
        <a:bodyPr/>
        <a:lstStyle/>
        <a:p>
          <a:r>
            <a:rPr lang="en-US" b="1"/>
            <a:t>Meaniingful Service Projects</a:t>
          </a:r>
          <a:endParaRPr lang="en-US"/>
        </a:p>
      </dgm:t>
    </dgm:pt>
    <dgm:pt modelId="{7924B79B-8116-4750-B2DD-7F8721BDA1FB}" type="parTrans" cxnId="{CA52F432-F4F1-40A1-9D2A-63914BACD4D2}">
      <dgm:prSet/>
      <dgm:spPr/>
      <dgm:t>
        <a:bodyPr/>
        <a:lstStyle/>
        <a:p>
          <a:endParaRPr lang="en-US"/>
        </a:p>
      </dgm:t>
    </dgm:pt>
    <dgm:pt modelId="{7CCE2859-6BC6-4738-9280-16E580CFC5C5}" type="sibTrans" cxnId="{CA52F432-F4F1-40A1-9D2A-63914BACD4D2}">
      <dgm:prSet/>
      <dgm:spPr/>
      <dgm:t>
        <a:bodyPr/>
        <a:lstStyle/>
        <a:p>
          <a:endParaRPr lang="en-US"/>
        </a:p>
      </dgm:t>
    </dgm:pt>
    <dgm:pt modelId="{F16D4CC8-7B2C-40E2-9720-8A4C3A51C599}">
      <dgm:prSet/>
      <dgm:spPr/>
      <dgm:t>
        <a:bodyPr/>
        <a:lstStyle/>
        <a:p>
          <a:r>
            <a:rPr lang="en-US" b="1"/>
            <a:t>Membership Satisfaction Surveys</a:t>
          </a:r>
          <a:endParaRPr lang="en-US"/>
        </a:p>
      </dgm:t>
    </dgm:pt>
    <dgm:pt modelId="{A4DA420F-E813-4774-9E9E-81CC3C77955C}" type="parTrans" cxnId="{52E743CF-85C0-4063-982E-572E19DCC69A}">
      <dgm:prSet/>
      <dgm:spPr/>
      <dgm:t>
        <a:bodyPr/>
        <a:lstStyle/>
        <a:p>
          <a:endParaRPr lang="en-US"/>
        </a:p>
      </dgm:t>
    </dgm:pt>
    <dgm:pt modelId="{39797C13-4910-4E18-93CC-CAC536619656}" type="sibTrans" cxnId="{52E743CF-85C0-4063-982E-572E19DCC69A}">
      <dgm:prSet/>
      <dgm:spPr/>
      <dgm:t>
        <a:bodyPr/>
        <a:lstStyle/>
        <a:p>
          <a:endParaRPr lang="en-US"/>
        </a:p>
      </dgm:t>
    </dgm:pt>
    <dgm:pt modelId="{7A69395F-6426-4D28-8E8B-5A3EBF1BE5D2}" type="pres">
      <dgm:prSet presAssocID="{3EDE43CB-821E-4D22-94BD-BB3625EE3761}" presName="diagram" presStyleCnt="0">
        <dgm:presLayoutVars>
          <dgm:dir/>
          <dgm:resizeHandles val="exact"/>
        </dgm:presLayoutVars>
      </dgm:prSet>
      <dgm:spPr/>
    </dgm:pt>
    <dgm:pt modelId="{463DC0A8-45A7-44A8-81C3-8392FC958233}" type="pres">
      <dgm:prSet presAssocID="{1BB3E074-B651-45C2-9C3C-827C6B8012C3}" presName="arrow" presStyleLbl="node1" presStyleIdx="0" presStyleCnt="5">
        <dgm:presLayoutVars>
          <dgm:bulletEnabled val="1"/>
        </dgm:presLayoutVars>
      </dgm:prSet>
      <dgm:spPr/>
    </dgm:pt>
    <dgm:pt modelId="{BF5202C9-5284-4F77-A4A9-2A173EA7BC89}" type="pres">
      <dgm:prSet presAssocID="{DF05BCE0-8377-42D8-A500-387783CA5F5D}" presName="arrow" presStyleLbl="node1" presStyleIdx="1" presStyleCnt="5">
        <dgm:presLayoutVars>
          <dgm:bulletEnabled val="1"/>
        </dgm:presLayoutVars>
      </dgm:prSet>
      <dgm:spPr/>
    </dgm:pt>
    <dgm:pt modelId="{A97B45A1-B3BE-457B-97F0-A12502BE8BC6}" type="pres">
      <dgm:prSet presAssocID="{D075B9E6-8BB8-49C8-AD0A-ED3DC7B1C77A}" presName="arrow" presStyleLbl="node1" presStyleIdx="2" presStyleCnt="5">
        <dgm:presLayoutVars>
          <dgm:bulletEnabled val="1"/>
        </dgm:presLayoutVars>
      </dgm:prSet>
      <dgm:spPr/>
    </dgm:pt>
    <dgm:pt modelId="{FB307FC2-7579-4CEB-AE21-C431C61FFB8F}" type="pres">
      <dgm:prSet presAssocID="{ED533EEF-D527-45A2-AADB-61EFE2BD4F93}" presName="arrow" presStyleLbl="node1" presStyleIdx="3" presStyleCnt="5">
        <dgm:presLayoutVars>
          <dgm:bulletEnabled val="1"/>
        </dgm:presLayoutVars>
      </dgm:prSet>
      <dgm:spPr/>
    </dgm:pt>
    <dgm:pt modelId="{E0B232DF-C5CC-4285-916F-7BCA756A7ACA}" type="pres">
      <dgm:prSet presAssocID="{F16D4CC8-7B2C-40E2-9720-8A4C3A51C599}" presName="arrow" presStyleLbl="node1" presStyleIdx="4" presStyleCnt="5">
        <dgm:presLayoutVars>
          <dgm:bulletEnabled val="1"/>
        </dgm:presLayoutVars>
      </dgm:prSet>
      <dgm:spPr/>
    </dgm:pt>
  </dgm:ptLst>
  <dgm:cxnLst>
    <dgm:cxn modelId="{03BE581C-7558-45A3-8D04-6697EBD1CAF0}" type="presOf" srcId="{ED533EEF-D527-45A2-AADB-61EFE2BD4F93}" destId="{FB307FC2-7579-4CEB-AE21-C431C61FFB8F}" srcOrd="0" destOrd="0" presId="urn:microsoft.com/office/officeart/2005/8/layout/arrow5"/>
    <dgm:cxn modelId="{CA52F432-F4F1-40A1-9D2A-63914BACD4D2}" srcId="{3EDE43CB-821E-4D22-94BD-BB3625EE3761}" destId="{ED533EEF-D527-45A2-AADB-61EFE2BD4F93}" srcOrd="3" destOrd="0" parTransId="{7924B79B-8116-4750-B2DD-7F8721BDA1FB}" sibTransId="{7CCE2859-6BC6-4738-9280-16E580CFC5C5}"/>
    <dgm:cxn modelId="{3D354B5F-527F-4B2D-ACDD-D3D8AC7705E1}" srcId="{3EDE43CB-821E-4D22-94BD-BB3625EE3761}" destId="{1BB3E074-B651-45C2-9C3C-827C6B8012C3}" srcOrd="0" destOrd="0" parTransId="{8C6D1DE7-0A1F-48EB-9168-CFC3BDF4F575}" sibTransId="{634ED7E5-D932-4446-8AC6-8963B97A1020}"/>
    <dgm:cxn modelId="{9FCAA366-51CC-4765-BB05-FA4BBE952487}" type="presOf" srcId="{1BB3E074-B651-45C2-9C3C-827C6B8012C3}" destId="{463DC0A8-45A7-44A8-81C3-8392FC958233}" srcOrd="0" destOrd="0" presId="urn:microsoft.com/office/officeart/2005/8/layout/arrow5"/>
    <dgm:cxn modelId="{99DCA36F-C127-4FF5-A248-1E06AF9D268F}" srcId="{3EDE43CB-821E-4D22-94BD-BB3625EE3761}" destId="{D075B9E6-8BB8-49C8-AD0A-ED3DC7B1C77A}" srcOrd="2" destOrd="0" parTransId="{328B6F98-5C98-43A9-93A6-2B507A108C0C}" sibTransId="{E7EBB266-3894-4B94-9D48-86586E0F5D8B}"/>
    <dgm:cxn modelId="{7F748074-CAB2-40FE-A26C-3AF248289141}" type="presOf" srcId="{3EDE43CB-821E-4D22-94BD-BB3625EE3761}" destId="{7A69395F-6426-4D28-8E8B-5A3EBF1BE5D2}" srcOrd="0" destOrd="0" presId="urn:microsoft.com/office/officeart/2005/8/layout/arrow5"/>
    <dgm:cxn modelId="{822CCA92-C13D-47B0-BB6C-B779634913B4}" type="presOf" srcId="{D075B9E6-8BB8-49C8-AD0A-ED3DC7B1C77A}" destId="{A97B45A1-B3BE-457B-97F0-A12502BE8BC6}" srcOrd="0" destOrd="0" presId="urn:microsoft.com/office/officeart/2005/8/layout/arrow5"/>
    <dgm:cxn modelId="{D67455CC-1797-406A-BDD3-3BC723239BEC}" srcId="{3EDE43CB-821E-4D22-94BD-BB3625EE3761}" destId="{DF05BCE0-8377-42D8-A500-387783CA5F5D}" srcOrd="1" destOrd="0" parTransId="{571446CD-F08C-487F-95D7-26BA03FA4CA3}" sibTransId="{233D4D15-A190-482D-9833-65139E06A5F5}"/>
    <dgm:cxn modelId="{52E743CF-85C0-4063-982E-572E19DCC69A}" srcId="{3EDE43CB-821E-4D22-94BD-BB3625EE3761}" destId="{F16D4CC8-7B2C-40E2-9720-8A4C3A51C599}" srcOrd="4" destOrd="0" parTransId="{A4DA420F-E813-4774-9E9E-81CC3C77955C}" sibTransId="{39797C13-4910-4E18-93CC-CAC536619656}"/>
    <dgm:cxn modelId="{84B426ED-5369-4DA5-8B1D-D53FDC3AE2E9}" type="presOf" srcId="{DF05BCE0-8377-42D8-A500-387783CA5F5D}" destId="{BF5202C9-5284-4F77-A4A9-2A173EA7BC89}" srcOrd="0" destOrd="0" presId="urn:microsoft.com/office/officeart/2005/8/layout/arrow5"/>
    <dgm:cxn modelId="{829EFCF2-73B7-41C7-AAD2-E54118E1FB0F}" type="presOf" srcId="{F16D4CC8-7B2C-40E2-9720-8A4C3A51C599}" destId="{E0B232DF-C5CC-4285-916F-7BCA756A7ACA}" srcOrd="0" destOrd="0" presId="urn:microsoft.com/office/officeart/2005/8/layout/arrow5"/>
    <dgm:cxn modelId="{99266982-A178-47B1-A177-CE71D666A3FD}" type="presParOf" srcId="{7A69395F-6426-4D28-8E8B-5A3EBF1BE5D2}" destId="{463DC0A8-45A7-44A8-81C3-8392FC958233}" srcOrd="0" destOrd="0" presId="urn:microsoft.com/office/officeart/2005/8/layout/arrow5"/>
    <dgm:cxn modelId="{0112E99A-1DC6-464F-98EA-CF1BD517CA69}" type="presParOf" srcId="{7A69395F-6426-4D28-8E8B-5A3EBF1BE5D2}" destId="{BF5202C9-5284-4F77-A4A9-2A173EA7BC89}" srcOrd="1" destOrd="0" presId="urn:microsoft.com/office/officeart/2005/8/layout/arrow5"/>
    <dgm:cxn modelId="{CABD9EF7-EE87-4BF9-B42B-4CF089C3723E}" type="presParOf" srcId="{7A69395F-6426-4D28-8E8B-5A3EBF1BE5D2}" destId="{A97B45A1-B3BE-457B-97F0-A12502BE8BC6}" srcOrd="2" destOrd="0" presId="urn:microsoft.com/office/officeart/2005/8/layout/arrow5"/>
    <dgm:cxn modelId="{37F66411-522D-492F-91E5-E54C387DE9DC}" type="presParOf" srcId="{7A69395F-6426-4D28-8E8B-5A3EBF1BE5D2}" destId="{FB307FC2-7579-4CEB-AE21-C431C61FFB8F}" srcOrd="3" destOrd="0" presId="urn:microsoft.com/office/officeart/2005/8/layout/arrow5"/>
    <dgm:cxn modelId="{D12166D4-E858-4854-9DDC-7656B13E49F8}" type="presParOf" srcId="{7A69395F-6426-4D28-8E8B-5A3EBF1BE5D2}" destId="{E0B232DF-C5CC-4285-916F-7BCA756A7ACA}"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A0F15-B2B5-41B0-98EA-F87DA655EE00}">
      <dsp:nvSpPr>
        <dsp:cNvPr id="0" name=""/>
        <dsp:cNvSpPr/>
      </dsp:nvSpPr>
      <dsp:spPr>
        <a:xfrm>
          <a:off x="348970" y="602793"/>
          <a:ext cx="1084060" cy="108406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924217-180F-4253-8855-07F826E7DD99}">
      <dsp:nvSpPr>
        <dsp:cNvPr id="0" name=""/>
        <dsp:cNvSpPr/>
      </dsp:nvSpPr>
      <dsp:spPr>
        <a:xfrm>
          <a:off x="580000" y="833823"/>
          <a:ext cx="622001" cy="622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828499-4491-4C16-A34D-54135FC0E16F}">
      <dsp:nvSpPr>
        <dsp:cNvPr id="0" name=""/>
        <dsp:cNvSpPr/>
      </dsp:nvSpPr>
      <dsp:spPr>
        <a:xfrm>
          <a:off x="2426" y="202451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1" kern="1200"/>
            <a:t>Located on DACdb – District – Membership Success Center Icon</a:t>
          </a:r>
          <a:endParaRPr lang="en-US" sz="1200" kern="1200"/>
        </a:p>
      </dsp:txBody>
      <dsp:txXfrm>
        <a:off x="2426" y="2024512"/>
        <a:ext cx="1777148" cy="710859"/>
      </dsp:txXfrm>
    </dsp:sp>
    <dsp:sp modelId="{D3EEF717-E20D-4DB4-BF68-74840326C5DD}">
      <dsp:nvSpPr>
        <dsp:cNvPr id="0" name=""/>
        <dsp:cNvSpPr/>
      </dsp:nvSpPr>
      <dsp:spPr>
        <a:xfrm>
          <a:off x="2437120" y="602793"/>
          <a:ext cx="1084060" cy="108406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00559-8DFF-4661-9AFF-4212D1D66168}">
      <dsp:nvSpPr>
        <dsp:cNvPr id="0" name=""/>
        <dsp:cNvSpPr/>
      </dsp:nvSpPr>
      <dsp:spPr>
        <a:xfrm>
          <a:off x="2668149" y="833823"/>
          <a:ext cx="622001" cy="622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D23569-1B29-44BB-B4B4-76323A219ECC}">
      <dsp:nvSpPr>
        <dsp:cNvPr id="0" name=""/>
        <dsp:cNvSpPr/>
      </dsp:nvSpPr>
      <dsp:spPr>
        <a:xfrm>
          <a:off x="2090576" y="202451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1" kern="1200"/>
            <a:t>Video Guided Tours</a:t>
          </a:r>
          <a:endParaRPr lang="en-US" sz="1200" kern="1200"/>
        </a:p>
      </dsp:txBody>
      <dsp:txXfrm>
        <a:off x="2090576" y="2024512"/>
        <a:ext cx="1777148" cy="710859"/>
      </dsp:txXfrm>
    </dsp:sp>
    <dsp:sp modelId="{870C75A7-40B6-425C-ADFB-5F0414BBD1B3}">
      <dsp:nvSpPr>
        <dsp:cNvPr id="0" name=""/>
        <dsp:cNvSpPr/>
      </dsp:nvSpPr>
      <dsp:spPr>
        <a:xfrm>
          <a:off x="4525269" y="602793"/>
          <a:ext cx="1084060" cy="108406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BEBF6-178B-4DC1-BD26-5E5EBF764904}">
      <dsp:nvSpPr>
        <dsp:cNvPr id="0" name=""/>
        <dsp:cNvSpPr/>
      </dsp:nvSpPr>
      <dsp:spPr>
        <a:xfrm>
          <a:off x="4756299" y="833823"/>
          <a:ext cx="622001" cy="6220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75E397-4919-48B6-96A6-68B01A46FFB7}">
      <dsp:nvSpPr>
        <dsp:cNvPr id="0" name=""/>
        <dsp:cNvSpPr/>
      </dsp:nvSpPr>
      <dsp:spPr>
        <a:xfrm>
          <a:off x="4178725" y="202451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1" kern="1200"/>
            <a:t>Membership Goal</a:t>
          </a:r>
          <a:endParaRPr lang="en-US" sz="1200" kern="1200"/>
        </a:p>
      </dsp:txBody>
      <dsp:txXfrm>
        <a:off x="4178725" y="2024512"/>
        <a:ext cx="1777148" cy="710859"/>
      </dsp:txXfrm>
    </dsp:sp>
    <dsp:sp modelId="{0E16B87F-89B7-4A82-9F47-7104BC8EC653}">
      <dsp:nvSpPr>
        <dsp:cNvPr id="0" name=""/>
        <dsp:cNvSpPr/>
      </dsp:nvSpPr>
      <dsp:spPr>
        <a:xfrm>
          <a:off x="6613419" y="602793"/>
          <a:ext cx="1084060" cy="108406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BF26B8-26FA-4255-9A6D-C150CCA45ADF}">
      <dsp:nvSpPr>
        <dsp:cNvPr id="0" name=""/>
        <dsp:cNvSpPr/>
      </dsp:nvSpPr>
      <dsp:spPr>
        <a:xfrm>
          <a:off x="6844448" y="833823"/>
          <a:ext cx="622001" cy="6220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A76A41-A8EA-45F1-AAFC-10196D8F28C3}">
      <dsp:nvSpPr>
        <dsp:cNvPr id="0" name=""/>
        <dsp:cNvSpPr/>
      </dsp:nvSpPr>
      <dsp:spPr>
        <a:xfrm>
          <a:off x="6266875" y="202451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1" kern="1200"/>
            <a:t>Progress Dashboard</a:t>
          </a:r>
          <a:endParaRPr lang="en-US" sz="1200" kern="1200"/>
        </a:p>
      </dsp:txBody>
      <dsp:txXfrm>
        <a:off x="6266875" y="2024512"/>
        <a:ext cx="1777148" cy="710859"/>
      </dsp:txXfrm>
    </dsp:sp>
    <dsp:sp modelId="{9C0B1417-FBE2-47CA-9333-5E1B1473C65A}">
      <dsp:nvSpPr>
        <dsp:cNvPr id="0" name=""/>
        <dsp:cNvSpPr/>
      </dsp:nvSpPr>
      <dsp:spPr>
        <a:xfrm>
          <a:off x="8701568" y="602793"/>
          <a:ext cx="1084060" cy="108406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31951-9802-4F5F-B5DE-5F05A2BFA39F}">
      <dsp:nvSpPr>
        <dsp:cNvPr id="0" name=""/>
        <dsp:cNvSpPr/>
      </dsp:nvSpPr>
      <dsp:spPr>
        <a:xfrm>
          <a:off x="8932597" y="833823"/>
          <a:ext cx="622001" cy="6220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EA1B79-AB02-49E3-A39E-7B133EAB795C}">
      <dsp:nvSpPr>
        <dsp:cNvPr id="0" name=""/>
        <dsp:cNvSpPr/>
      </dsp:nvSpPr>
      <dsp:spPr>
        <a:xfrm>
          <a:off x="8355024" y="202451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1" kern="1200"/>
            <a:t>Surveys</a:t>
          </a:r>
          <a:endParaRPr lang="en-US" sz="1200" kern="1200"/>
        </a:p>
      </dsp:txBody>
      <dsp:txXfrm>
        <a:off x="8355024" y="2024512"/>
        <a:ext cx="1777148" cy="710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DC0A8-45A7-44A8-81C3-8392FC958233}">
      <dsp:nvSpPr>
        <dsp:cNvPr id="0" name=""/>
        <dsp:cNvSpPr/>
      </dsp:nvSpPr>
      <dsp:spPr>
        <a:xfrm>
          <a:off x="1683018" y="348"/>
          <a:ext cx="1844578" cy="1844578"/>
        </a:xfrm>
        <a:prstGeom prst="down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Mentors</a:t>
          </a:r>
          <a:endParaRPr lang="en-US" sz="1000" kern="1200"/>
        </a:p>
      </dsp:txBody>
      <dsp:txXfrm>
        <a:off x="2144163" y="348"/>
        <a:ext cx="922289" cy="1521777"/>
      </dsp:txXfrm>
    </dsp:sp>
    <dsp:sp modelId="{BF5202C9-5284-4F77-A4A9-2A173EA7BC89}">
      <dsp:nvSpPr>
        <dsp:cNvPr id="0" name=""/>
        <dsp:cNvSpPr/>
      </dsp:nvSpPr>
      <dsp:spPr>
        <a:xfrm rot="4320000">
          <a:off x="3229496" y="1123930"/>
          <a:ext cx="1844578" cy="1844578"/>
        </a:xfrm>
        <a:prstGeom prst="downArrow">
          <a:avLst>
            <a:gd name="adj1" fmla="val 50000"/>
            <a:gd name="adj2" fmla="val 35000"/>
          </a:avLst>
        </a:prstGeom>
        <a:solidFill>
          <a:schemeClr val="accent2">
            <a:hueOff val="374695"/>
            <a:satOff val="-2583"/>
            <a:lumOff val="-3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Upgrade the Club Experience</a:t>
          </a:r>
          <a:endParaRPr lang="en-US" sz="1000" kern="1200"/>
        </a:p>
      </dsp:txBody>
      <dsp:txXfrm rot="-5400000">
        <a:off x="3544398" y="1535199"/>
        <a:ext cx="1521777" cy="922289"/>
      </dsp:txXfrm>
    </dsp:sp>
    <dsp:sp modelId="{A97B45A1-B3BE-457B-97F0-A12502BE8BC6}">
      <dsp:nvSpPr>
        <dsp:cNvPr id="0" name=""/>
        <dsp:cNvSpPr/>
      </dsp:nvSpPr>
      <dsp:spPr>
        <a:xfrm rot="8640000">
          <a:off x="2638794" y="2941924"/>
          <a:ext cx="1844578" cy="1844578"/>
        </a:xfrm>
        <a:prstGeom prst="downArrow">
          <a:avLst>
            <a:gd name="adj1" fmla="val 50000"/>
            <a:gd name="adj2" fmla="val 35000"/>
          </a:avLst>
        </a:prstGeom>
        <a:solidFill>
          <a:schemeClr val="accent2">
            <a:hueOff val="749390"/>
            <a:satOff val="-5166"/>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Networking &amp; Social Engagement Opportunities</a:t>
          </a:r>
          <a:endParaRPr lang="en-US" sz="1000" kern="1200"/>
        </a:p>
      </dsp:txBody>
      <dsp:txXfrm rot="10800000">
        <a:off x="3194807" y="3233901"/>
        <a:ext cx="922289" cy="1521777"/>
      </dsp:txXfrm>
    </dsp:sp>
    <dsp:sp modelId="{FB307FC2-7579-4CEB-AE21-C431C61FFB8F}">
      <dsp:nvSpPr>
        <dsp:cNvPr id="0" name=""/>
        <dsp:cNvSpPr/>
      </dsp:nvSpPr>
      <dsp:spPr>
        <a:xfrm rot="12960000">
          <a:off x="727242" y="2941924"/>
          <a:ext cx="1844578" cy="1844578"/>
        </a:xfrm>
        <a:prstGeom prst="downArrow">
          <a:avLst>
            <a:gd name="adj1" fmla="val 50000"/>
            <a:gd name="adj2" fmla="val 35000"/>
          </a:avLst>
        </a:prstGeom>
        <a:solidFill>
          <a:schemeClr val="accent2">
            <a:hueOff val="1124086"/>
            <a:satOff val="-7749"/>
            <a:lumOff val="-1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Meaniingful Service Projects</a:t>
          </a:r>
          <a:endParaRPr lang="en-US" sz="1000" kern="1200"/>
        </a:p>
      </dsp:txBody>
      <dsp:txXfrm rot="10800000">
        <a:off x="1093517" y="3233900"/>
        <a:ext cx="922289" cy="1521777"/>
      </dsp:txXfrm>
    </dsp:sp>
    <dsp:sp modelId="{E0B232DF-C5CC-4285-916F-7BCA756A7ACA}">
      <dsp:nvSpPr>
        <dsp:cNvPr id="0" name=""/>
        <dsp:cNvSpPr/>
      </dsp:nvSpPr>
      <dsp:spPr>
        <a:xfrm rot="17280000">
          <a:off x="136540" y="1123930"/>
          <a:ext cx="1844578" cy="1844578"/>
        </a:xfrm>
        <a:prstGeom prst="downArrow">
          <a:avLst>
            <a:gd name="adj1" fmla="val 50000"/>
            <a:gd name="adj2" fmla="val 35000"/>
          </a:avLst>
        </a:prstGeom>
        <a:solidFill>
          <a:schemeClr val="accent2">
            <a:hueOff val="1498781"/>
            <a:satOff val="-10332"/>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Membership Satisfaction Surveys</a:t>
          </a:r>
          <a:endParaRPr lang="en-US" sz="1000" kern="1200"/>
        </a:p>
      </dsp:txBody>
      <dsp:txXfrm rot="5400000">
        <a:off x="144440" y="1535199"/>
        <a:ext cx="1521777" cy="92228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926A161E-52E1-4D38-A4D3-3B5C0B99E7B7}" type="datetimeFigureOut">
              <a:rPr lang="en-US" smtClean="0"/>
              <a:t>9/22/2023</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4CFC9059-3B88-4B4F-ADEF-345764C6C041}" type="slidenum">
              <a:rPr lang="en-US" smtClean="0"/>
              <a:t>‹#›</a:t>
            </a:fld>
            <a:endParaRPr lang="en-US"/>
          </a:p>
        </p:txBody>
      </p:sp>
    </p:spTree>
    <p:extLst>
      <p:ext uri="{BB962C8B-B14F-4D97-AF65-F5344CB8AC3E}">
        <p14:creationId xmlns:p14="http://schemas.microsoft.com/office/powerpoint/2010/main" val="3527436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1</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62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10</a:t>
            </a:fld>
            <a:endParaRPr lang="en-US"/>
          </a:p>
        </p:txBody>
      </p:sp>
    </p:spTree>
    <p:extLst>
      <p:ext uri="{BB962C8B-B14F-4D97-AF65-F5344CB8AC3E}">
        <p14:creationId xmlns:p14="http://schemas.microsoft.com/office/powerpoint/2010/main" val="1319437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11</a:t>
            </a:fld>
            <a:endParaRPr lang="en-US"/>
          </a:p>
        </p:txBody>
      </p:sp>
    </p:spTree>
    <p:extLst>
      <p:ext uri="{BB962C8B-B14F-4D97-AF65-F5344CB8AC3E}">
        <p14:creationId xmlns:p14="http://schemas.microsoft.com/office/powerpoint/2010/main" val="326455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12</a:t>
            </a:fld>
            <a:endParaRPr lang="en-US"/>
          </a:p>
        </p:txBody>
      </p:sp>
    </p:spTree>
    <p:extLst>
      <p:ext uri="{BB962C8B-B14F-4D97-AF65-F5344CB8AC3E}">
        <p14:creationId xmlns:p14="http://schemas.microsoft.com/office/powerpoint/2010/main" val="132644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13</a:t>
            </a:fld>
            <a:endParaRPr lang="en-US"/>
          </a:p>
        </p:txBody>
      </p:sp>
    </p:spTree>
    <p:extLst>
      <p:ext uri="{BB962C8B-B14F-4D97-AF65-F5344CB8AC3E}">
        <p14:creationId xmlns:p14="http://schemas.microsoft.com/office/powerpoint/2010/main" val="113527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14</a:t>
            </a:fld>
            <a:endParaRPr lang="en-US"/>
          </a:p>
        </p:txBody>
      </p:sp>
    </p:spTree>
    <p:extLst>
      <p:ext uri="{BB962C8B-B14F-4D97-AF65-F5344CB8AC3E}">
        <p14:creationId xmlns:p14="http://schemas.microsoft.com/office/powerpoint/2010/main" val="215161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15</a:t>
            </a:fld>
            <a:endParaRPr lang="en-US"/>
          </a:p>
        </p:txBody>
      </p:sp>
    </p:spTree>
    <p:extLst>
      <p:ext uri="{BB962C8B-B14F-4D97-AF65-F5344CB8AC3E}">
        <p14:creationId xmlns:p14="http://schemas.microsoft.com/office/powerpoint/2010/main" val="240868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16</a:t>
            </a:fld>
            <a:endParaRPr lang="en-US"/>
          </a:p>
        </p:txBody>
      </p:sp>
    </p:spTree>
    <p:extLst>
      <p:ext uri="{BB962C8B-B14F-4D97-AF65-F5344CB8AC3E}">
        <p14:creationId xmlns:p14="http://schemas.microsoft.com/office/powerpoint/2010/main" val="1109112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17</a:t>
            </a:fld>
            <a:endParaRPr lang="en-US"/>
          </a:p>
        </p:txBody>
      </p:sp>
    </p:spTree>
    <p:extLst>
      <p:ext uri="{BB962C8B-B14F-4D97-AF65-F5344CB8AC3E}">
        <p14:creationId xmlns:p14="http://schemas.microsoft.com/office/powerpoint/2010/main" val="3121583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18</a:t>
            </a:fld>
            <a:endParaRPr lang="en-US"/>
          </a:p>
        </p:txBody>
      </p:sp>
    </p:spTree>
    <p:extLst>
      <p:ext uri="{BB962C8B-B14F-4D97-AF65-F5344CB8AC3E}">
        <p14:creationId xmlns:p14="http://schemas.microsoft.com/office/powerpoint/2010/main" val="299221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227585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2</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338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20</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470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21</a:t>
            </a:fld>
            <a:endParaRPr lang="en-US"/>
          </a:p>
        </p:txBody>
      </p:sp>
    </p:spTree>
    <p:extLst>
      <p:ext uri="{BB962C8B-B14F-4D97-AF65-F5344CB8AC3E}">
        <p14:creationId xmlns:p14="http://schemas.microsoft.com/office/powerpoint/2010/main" val="2197551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22</a:t>
            </a:fld>
            <a:endParaRPr lang="en-US"/>
          </a:p>
        </p:txBody>
      </p:sp>
    </p:spTree>
    <p:extLst>
      <p:ext uri="{BB962C8B-B14F-4D97-AF65-F5344CB8AC3E}">
        <p14:creationId xmlns:p14="http://schemas.microsoft.com/office/powerpoint/2010/main" val="2541826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23</a:t>
            </a:fld>
            <a:endParaRPr lang="en-US"/>
          </a:p>
        </p:txBody>
      </p:sp>
    </p:spTree>
    <p:extLst>
      <p:ext uri="{BB962C8B-B14F-4D97-AF65-F5344CB8AC3E}">
        <p14:creationId xmlns:p14="http://schemas.microsoft.com/office/powerpoint/2010/main" val="1979253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Review how to retrieve Icon if doesn’t appear </a:t>
            </a:r>
          </a:p>
          <a:p>
            <a:r>
              <a:rPr lang="en-US" sz="1600" b="1" dirty="0"/>
              <a:t> Goals do not automatically go to Rotary Club Central &amp; visa versa</a:t>
            </a:r>
          </a:p>
          <a:p>
            <a:r>
              <a:rPr lang="en-US" sz="1600" b="1"/>
              <a:t> goal setting </a:t>
            </a:r>
            <a:r>
              <a:rPr lang="en-US" sz="1600" b="1" dirty="0"/>
              <a:t>step by step and accounts for </a:t>
            </a:r>
            <a:r>
              <a:rPr lang="en-US" sz="1600" b="1"/>
              <a:t>attrition </a:t>
            </a:r>
          </a:p>
          <a:p>
            <a:r>
              <a:rPr lang="en-US" sz="1600" b="1"/>
              <a:t> </a:t>
            </a:r>
            <a:r>
              <a:rPr lang="en-US" sz="1600" b="1" dirty="0"/>
              <a:t>Handout of sample survey questions in a few minutes</a:t>
            </a:r>
          </a:p>
        </p:txBody>
      </p:sp>
      <p:sp>
        <p:nvSpPr>
          <p:cNvPr id="4" name="Slide Number Placeholder 3"/>
          <p:cNvSpPr>
            <a:spLocks noGrp="1"/>
          </p:cNvSpPr>
          <p:nvPr>
            <p:ph type="sldNum" sz="quarter" idx="5"/>
          </p:nvPr>
        </p:nvSpPr>
        <p:spPr/>
        <p:txBody>
          <a:bodyPr/>
          <a:lstStyle/>
          <a:p>
            <a:pPr defTabSz="925464">
              <a:defRPr/>
            </a:pPr>
            <a:fld id="{FF7B1BB7-8DB0-47D9-AFE0-DE80C73C22B0}" type="slidenum">
              <a:rPr lang="en-US">
                <a:solidFill>
                  <a:prstClr val="black"/>
                </a:solidFill>
                <a:latin typeface="Calibri" panose="020F0502020204030204"/>
              </a:rPr>
              <a:pPr defTabSz="92546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953153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25</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754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26</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95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27</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356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28</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860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1464350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3</a:t>
            </a:fld>
            <a:endParaRPr lang="en-US"/>
          </a:p>
        </p:txBody>
      </p:sp>
    </p:spTree>
    <p:extLst>
      <p:ext uri="{BB962C8B-B14F-4D97-AF65-F5344CB8AC3E}">
        <p14:creationId xmlns:p14="http://schemas.microsoft.com/office/powerpoint/2010/main" val="109699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30</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470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Discuss your community’s needs and develop creative ways to meet them</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Connect with other leaders who are changing the world</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Expand your leadership and professional skills</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Catch up with good friends and meet new ones</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Get involved in ways that align with your passions, and you’ll get much more from your experience.</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Hope is NOT a strategy</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Rotary is a “Membership Organization”</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Members are our customers</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Without members, how will we deliver service?</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“Who Do You Know?”</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Dedicated club assembly just for this exercise</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How many contacts do you have in your Smart Phone?</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Now multiply this times all members in your club</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How many potential members identified?</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SHARE YOUR IDEAS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FIND A MENTOR </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ORGANIZE A CLUB EVENT </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TRY A NEW ROLE</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BECOME A LEADER IN ACTION</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VOLUNTEER TO HELP</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BRIDGE GENERATIONS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CREATE STRONGER COMMUNITY TIES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PARTICIPATE IN TRAINING EVENTS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COLLABORATE WITH OTHER CLUBS</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MEET OTHER MEMBERS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PARTICIPATE IN INTERNATIONAL PROJECTS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HELP ERADICATE POLIO</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ATTEND ROTARY EVENTS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SHARE INTERNATIONAL HOSPITALITY</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SUPPORT ROTARY’S CURRENT WORK</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JOIN ROTARY DISCUSSION GROUPS</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SHARE YOUR EXPERTISE</a:t>
            </a:r>
            <a:endParaRPr lang="en-US" sz="18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31</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690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27f273525b5_0_0: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27f273525b5_0_0:notes"/>
          <p:cNvSpPr txBox="1">
            <a:spLocks noGrp="1"/>
          </p:cNvSpPr>
          <p:nvPr>
            <p:ph type="body" idx="1"/>
          </p:nvPr>
        </p:nvSpPr>
        <p:spPr>
          <a:xfrm>
            <a:off x="695484" y="4389398"/>
            <a:ext cx="5563870" cy="4158377"/>
          </a:xfrm>
          <a:prstGeom prst="rect">
            <a:avLst/>
          </a:prstGeom>
        </p:spPr>
        <p:txBody>
          <a:bodyPr spcFirstLastPara="1" wrap="square" lIns="92531" tIns="46253" rIns="92531" bIns="46253" anchor="t" anchorCtr="0">
            <a:noAutofit/>
          </a:bodyPr>
          <a:lstStyle/>
          <a:p>
            <a:endParaRPr/>
          </a:p>
        </p:txBody>
      </p:sp>
      <p:sp>
        <p:nvSpPr>
          <p:cNvPr id="41" name="Google Shape;41;g27f273525b5_0_0:notes"/>
          <p:cNvSpPr txBox="1">
            <a:spLocks noGrp="1"/>
          </p:cNvSpPr>
          <p:nvPr>
            <p:ph type="sldNum" idx="12"/>
          </p:nvPr>
        </p:nvSpPr>
        <p:spPr>
          <a:xfrm>
            <a:off x="3939465" y="8777191"/>
            <a:ext cx="3013763" cy="462042"/>
          </a:xfrm>
          <a:prstGeom prst="rect">
            <a:avLst/>
          </a:prstGeom>
        </p:spPr>
        <p:txBody>
          <a:bodyPr spcFirstLastPara="1" wrap="square" lIns="92531" tIns="46253" rIns="92531" bIns="46253" anchor="b" anchorCtr="0">
            <a:noAutofit/>
          </a:bodyPr>
          <a:lstStyle/>
          <a:p>
            <a:pPr defTabSz="925464">
              <a:buClr>
                <a:srgbClr val="000000"/>
              </a:buClr>
              <a:buSzPts val="1200"/>
              <a:defRPr/>
            </a:pPr>
            <a:fld id="{00000000-1234-1234-1234-123412341234}" type="slidenum">
              <a:rPr lang="en-US" sz="1400" kern="0">
                <a:solidFill>
                  <a:srgbClr val="000000"/>
                </a:solidFill>
                <a:latin typeface="Arial"/>
                <a:cs typeface="Arial"/>
                <a:sym typeface="Arial"/>
              </a:rPr>
              <a:pPr defTabSz="925464">
                <a:buClr>
                  <a:srgbClr val="000000"/>
                </a:buClr>
                <a:buSzPts val="1200"/>
                <a:defRPr/>
              </a:pPr>
              <a:t>32</a:t>
            </a:fld>
            <a:endParaRPr sz="1400" kern="0">
              <a:solidFill>
                <a:srgbClr val="000000"/>
              </a:solidFill>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95" name="Google Shape;95;p1: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02" name="Google Shape;102;p2: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08" name="Google Shape;108;p3: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14" name="Google Shape;114;p4: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20" name="Google Shape;120;p5: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27" name="Google Shape;127;p6: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28" name="Google Shape;128;p6:notes"/>
          <p:cNvSpPr txBox="1"/>
          <p:nvPr/>
        </p:nvSpPr>
        <p:spPr>
          <a:xfrm>
            <a:off x="3941075" y="8778796"/>
            <a:ext cx="3013763" cy="462042"/>
          </a:xfrm>
          <a:prstGeom prst="rect">
            <a:avLst/>
          </a:prstGeom>
          <a:noFill/>
          <a:ln>
            <a:noFill/>
          </a:ln>
        </p:spPr>
        <p:txBody>
          <a:bodyPr spcFirstLastPara="1" wrap="square" lIns="92531" tIns="46253" rIns="92531" bIns="46253" anchor="b" anchorCtr="0">
            <a:noAutofit/>
          </a:bodyPr>
          <a:lstStyle/>
          <a:p>
            <a:pPr algn="r" defTabSz="925464">
              <a:buClr>
                <a:srgbClr val="000000"/>
              </a:buClr>
              <a:buSzPts val="1400"/>
              <a:defRPr/>
            </a:pPr>
            <a:fld id="{00000000-1234-1234-1234-123412341234}" type="slidenum">
              <a:rPr lang="en-US" sz="1400" kern="0">
                <a:solidFill>
                  <a:srgbClr val="000000"/>
                </a:solidFill>
                <a:latin typeface="Arial"/>
                <a:ea typeface="Arial"/>
                <a:cs typeface="Arial"/>
                <a:sym typeface="Arial"/>
              </a:rPr>
              <a:pPr algn="r" defTabSz="925464">
                <a:buClr>
                  <a:srgbClr val="000000"/>
                </a:buClr>
                <a:buSzPts val="1400"/>
                <a:defRPr/>
              </a:pPr>
              <a:t>38</a:t>
            </a:fld>
            <a:endParaRPr sz="1400" kern="0">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35" name="Google Shape;135;p7: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4056361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43" name="Google Shape;143;p8: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49" name="Google Shape;149;p9: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55" name="Google Shape;155;p10: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61" name="Google Shape;161;p11: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68" name="Google Shape;168;p12: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77" name="Google Shape;177;p13: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84" name="Google Shape;184;p14: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91" name="Google Shape;191;p15: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197" name="Google Shape;197;p16: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7: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05" name="Google Shape;205;p17: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Hugh</a:t>
            </a:r>
          </a:p>
          <a:p>
            <a:endParaRPr lang="en-US" dirty="0"/>
          </a:p>
          <a:p>
            <a:r>
              <a:rPr lang="en-US" dirty="0"/>
              <a:t>Ask everyone to use their cell phones to take a selfie with who is sitting next to them.  </a:t>
            </a:r>
          </a:p>
          <a:p>
            <a:endParaRPr lang="en-US" dirty="0"/>
          </a:p>
          <a:p>
            <a:r>
              <a:rPr lang="en-US" dirty="0"/>
              <a:t>Also, during the break please take some more pictures of make a short video with someone attending today.</a:t>
            </a:r>
          </a:p>
          <a:p>
            <a:endParaRPr lang="en-US" dirty="0"/>
          </a:p>
          <a:p>
            <a:r>
              <a:rPr lang="en-US" dirty="0"/>
              <a:t>More to come on this later in the day….</a:t>
            </a: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5</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284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13" name="Google Shape;213;p18: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9: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9" name="Google Shape;219;p19: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20" name="Google Shape;220;p19:notes"/>
          <p:cNvSpPr txBox="1"/>
          <p:nvPr/>
        </p:nvSpPr>
        <p:spPr>
          <a:xfrm>
            <a:off x="3941075" y="8778796"/>
            <a:ext cx="3013763" cy="462042"/>
          </a:xfrm>
          <a:prstGeom prst="rect">
            <a:avLst/>
          </a:prstGeom>
          <a:noFill/>
          <a:ln>
            <a:noFill/>
          </a:ln>
        </p:spPr>
        <p:txBody>
          <a:bodyPr spcFirstLastPara="1" wrap="square" lIns="92531" tIns="46253" rIns="92531" bIns="46253" anchor="b" anchorCtr="0">
            <a:noAutofit/>
          </a:bodyPr>
          <a:lstStyle/>
          <a:p>
            <a:pPr algn="r" defTabSz="925464">
              <a:buClr>
                <a:srgbClr val="000000"/>
              </a:buClr>
              <a:buSzPts val="1400"/>
              <a:defRPr/>
            </a:pPr>
            <a:fld id="{00000000-1234-1234-1234-123412341234}" type="slidenum">
              <a:rPr lang="en-US" sz="1400" kern="0">
                <a:solidFill>
                  <a:srgbClr val="000000"/>
                </a:solidFill>
                <a:latin typeface="Arial"/>
                <a:ea typeface="Arial"/>
                <a:cs typeface="Arial"/>
                <a:sym typeface="Arial"/>
              </a:rPr>
              <a:pPr algn="r" defTabSz="925464">
                <a:buClr>
                  <a:srgbClr val="000000"/>
                </a:buClr>
                <a:buSzPts val="1400"/>
                <a:defRPr/>
              </a:pPr>
              <a:t>51</a:t>
            </a:fld>
            <a:endParaRPr sz="1400" kern="0">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6" name="Google Shape;226;p20: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27" name="Google Shape;227;p20:notes"/>
          <p:cNvSpPr txBox="1"/>
          <p:nvPr/>
        </p:nvSpPr>
        <p:spPr>
          <a:xfrm>
            <a:off x="3941075" y="8778796"/>
            <a:ext cx="3013763" cy="462042"/>
          </a:xfrm>
          <a:prstGeom prst="rect">
            <a:avLst/>
          </a:prstGeom>
          <a:noFill/>
          <a:ln>
            <a:noFill/>
          </a:ln>
        </p:spPr>
        <p:txBody>
          <a:bodyPr spcFirstLastPara="1" wrap="square" lIns="92531" tIns="46253" rIns="92531" bIns="46253" anchor="b" anchorCtr="0">
            <a:noAutofit/>
          </a:bodyPr>
          <a:lstStyle/>
          <a:p>
            <a:pPr algn="r" defTabSz="925464">
              <a:buClr>
                <a:srgbClr val="000000"/>
              </a:buClr>
              <a:buSzPts val="1400"/>
              <a:defRPr/>
            </a:pPr>
            <a:fld id="{00000000-1234-1234-1234-123412341234}" type="slidenum">
              <a:rPr lang="en-US" sz="1400" kern="0">
                <a:solidFill>
                  <a:srgbClr val="000000"/>
                </a:solidFill>
                <a:latin typeface="Arial"/>
                <a:ea typeface="Arial"/>
                <a:cs typeface="Arial"/>
                <a:sym typeface="Arial"/>
              </a:rPr>
              <a:pPr algn="r" defTabSz="925464">
                <a:buClr>
                  <a:srgbClr val="000000"/>
                </a:buClr>
                <a:buSzPts val="1400"/>
                <a:defRPr/>
              </a:pPr>
              <a:t>52</a:t>
            </a:fld>
            <a:endParaRPr sz="1400" kern="0">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1: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6" name="Google Shape;236;p21:notes"/>
          <p:cNvSpPr txBox="1">
            <a:spLocks noGrp="1"/>
          </p:cNvSpPr>
          <p:nvPr>
            <p:ph type="body" idx="1"/>
          </p:nvPr>
        </p:nvSpPr>
        <p:spPr>
          <a:xfrm>
            <a:off x="695484" y="4389398"/>
            <a:ext cx="5563870"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37" name="Google Shape;237;p21:notes"/>
          <p:cNvSpPr txBox="1">
            <a:spLocks noGrp="1"/>
          </p:cNvSpPr>
          <p:nvPr>
            <p:ph type="sldNum" idx="12"/>
          </p:nvPr>
        </p:nvSpPr>
        <p:spPr>
          <a:xfrm>
            <a:off x="3939465" y="8777191"/>
            <a:ext cx="3013763" cy="462042"/>
          </a:xfrm>
          <a:prstGeom prst="rect">
            <a:avLst/>
          </a:prstGeom>
          <a:noFill/>
          <a:ln>
            <a:noFill/>
          </a:ln>
        </p:spPr>
        <p:txBody>
          <a:bodyPr spcFirstLastPara="1" wrap="square" lIns="92531" tIns="46253" rIns="92531" bIns="46253" anchor="b" anchorCtr="0">
            <a:noAutofit/>
          </a:bodyPr>
          <a:lstStyle/>
          <a:p>
            <a:pPr defTabSz="925464">
              <a:buClr>
                <a:srgbClr val="000000"/>
              </a:buClr>
              <a:buSzPts val="1200"/>
              <a:defRPr/>
            </a:pPr>
            <a:fld id="{00000000-1234-1234-1234-123412341234}" type="slidenum">
              <a:rPr lang="en-US" sz="1400" kern="0">
                <a:solidFill>
                  <a:srgbClr val="000000"/>
                </a:solidFill>
                <a:latin typeface="Arial"/>
                <a:cs typeface="Arial"/>
                <a:sym typeface="Arial"/>
              </a:rPr>
              <a:pPr defTabSz="925464">
                <a:buClr>
                  <a:srgbClr val="000000"/>
                </a:buClr>
                <a:buSzPts val="1200"/>
                <a:defRPr/>
              </a:pPr>
              <a:t>53</a:t>
            </a:fld>
            <a:endParaRPr sz="1400" kern="0">
              <a:solidFill>
                <a:srgbClr val="000000"/>
              </a:solidFill>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2:notes"/>
          <p:cNvSpPr txBox="1">
            <a:spLocks noGrp="1"/>
          </p:cNvSpPr>
          <p:nvPr>
            <p:ph type="body" idx="1"/>
          </p:nvPr>
        </p:nvSpPr>
        <p:spPr>
          <a:xfrm>
            <a:off x="695484" y="4389398"/>
            <a:ext cx="5563870"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44" name="Google Shape;244;p22: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50" name="Google Shape;250;p23: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txBox="1">
            <a:spLocks noGrp="1"/>
          </p:cNvSpPr>
          <p:nvPr>
            <p:ph type="body" idx="1"/>
          </p:nvPr>
        </p:nvSpPr>
        <p:spPr>
          <a:xfrm>
            <a:off x="695484" y="4389398"/>
            <a:ext cx="5563870"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57" name="Google Shape;257;p24: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64" name="Google Shape;264;p25: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73" name="Google Shape;273;p26: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7: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9" name="Google Shape;279;p27: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80" name="Google Shape;280;p27:notes"/>
          <p:cNvSpPr txBox="1"/>
          <p:nvPr/>
        </p:nvSpPr>
        <p:spPr>
          <a:xfrm>
            <a:off x="3941075" y="8778796"/>
            <a:ext cx="3013763" cy="462042"/>
          </a:xfrm>
          <a:prstGeom prst="rect">
            <a:avLst/>
          </a:prstGeom>
          <a:noFill/>
          <a:ln>
            <a:noFill/>
          </a:ln>
        </p:spPr>
        <p:txBody>
          <a:bodyPr spcFirstLastPara="1" wrap="square" lIns="92531" tIns="46253" rIns="92531" bIns="46253" anchor="b" anchorCtr="0">
            <a:noAutofit/>
          </a:bodyPr>
          <a:lstStyle/>
          <a:p>
            <a:pPr algn="r" defTabSz="925464">
              <a:buClr>
                <a:srgbClr val="000000"/>
              </a:buClr>
              <a:buSzPts val="1400"/>
              <a:defRPr/>
            </a:pPr>
            <a:fld id="{00000000-1234-1234-1234-123412341234}" type="slidenum">
              <a:rPr lang="en-US" sz="1400" kern="0">
                <a:solidFill>
                  <a:srgbClr val="000000"/>
                </a:solidFill>
                <a:latin typeface="Arial"/>
                <a:ea typeface="Arial"/>
                <a:cs typeface="Arial"/>
                <a:sym typeface="Arial"/>
              </a:rPr>
              <a:pPr algn="r" defTabSz="925464">
                <a:buClr>
                  <a:srgbClr val="000000"/>
                </a:buClr>
                <a:buSzPts val="1400"/>
                <a:defRPr/>
              </a:pPr>
              <a:t>59</a:t>
            </a:fld>
            <a:endParaRPr sz="1400" kern="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r>
              <a:rPr lang="en-US" dirty="0">
                <a:latin typeface="Times New Roman" panose="02020603050405020304" pitchFamily="18" charset="0"/>
                <a:ea typeface="Calibri" panose="020F0502020204030204" pitchFamily="34" charset="0"/>
              </a:rPr>
              <a:t>Ask Guests for input before going to next slide</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Get out phone &amp; take a selfie with who is sitting next to you.  </a:t>
            </a:r>
          </a:p>
          <a:p>
            <a:r>
              <a:rPr lang="en-US" dirty="0">
                <a:latin typeface="Times New Roman" panose="02020603050405020304" pitchFamily="18" charset="0"/>
                <a:ea typeface="Calibri" panose="020F0502020204030204" pitchFamily="34" charset="0"/>
              </a:rPr>
              <a:t>Also during the break take a few selfies with others.  More to come on this topic…</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Know the history of your club</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Plan for Moderate Club Growth</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How to attract &amp; keep members</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New MAP System </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Where can I find HELP</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How PI &amp; RI Foundation are a part of Moderate Membership Growth </a:t>
            </a:r>
          </a:p>
          <a:p>
            <a:endParaRPr lang="en-US" dirty="0"/>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6</a:t>
            </a:fld>
            <a:endParaRPr lang="en-US" altLang="en-US"/>
          </a:p>
        </p:txBody>
      </p:sp>
    </p:spTree>
    <p:extLst>
      <p:ext uri="{BB962C8B-B14F-4D97-AF65-F5344CB8AC3E}">
        <p14:creationId xmlns:p14="http://schemas.microsoft.com/office/powerpoint/2010/main" val="2028470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8:notes"/>
          <p:cNvSpPr txBox="1">
            <a:spLocks noGrp="1"/>
          </p:cNvSpPr>
          <p:nvPr>
            <p:ph type="body" idx="1"/>
          </p:nvPr>
        </p:nvSpPr>
        <p:spPr>
          <a:xfrm>
            <a:off x="927312" y="4389398"/>
            <a:ext cx="5100215"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86" name="Google Shape;286;p28: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9:notes"/>
          <p:cNvSpPr txBox="1">
            <a:spLocks noGrp="1"/>
          </p:cNvSpPr>
          <p:nvPr>
            <p:ph type="body" idx="1"/>
          </p:nvPr>
        </p:nvSpPr>
        <p:spPr>
          <a:xfrm>
            <a:off x="695484" y="4389398"/>
            <a:ext cx="5563870" cy="4158377"/>
          </a:xfrm>
          <a:prstGeom prst="rect">
            <a:avLst/>
          </a:prstGeom>
          <a:noFill/>
          <a:ln>
            <a:noFill/>
          </a:ln>
        </p:spPr>
        <p:txBody>
          <a:bodyPr spcFirstLastPara="1" wrap="square" lIns="92531" tIns="46253" rIns="92531" bIns="46253" anchor="t" anchorCtr="0">
            <a:noAutofit/>
          </a:bodyPr>
          <a:lstStyle/>
          <a:p>
            <a:pPr>
              <a:buSzPts val="1400"/>
            </a:pPr>
            <a:endParaRPr/>
          </a:p>
        </p:txBody>
      </p:sp>
      <p:sp>
        <p:nvSpPr>
          <p:cNvPr id="292" name="Google Shape;292;p29: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62</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618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63</a:t>
            </a:fld>
            <a:endParaRPr lang="en-US"/>
          </a:p>
        </p:txBody>
      </p:sp>
    </p:spTree>
    <p:extLst>
      <p:ext uri="{BB962C8B-B14F-4D97-AF65-F5344CB8AC3E}">
        <p14:creationId xmlns:p14="http://schemas.microsoft.com/office/powerpoint/2010/main" val="2076502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36852706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65</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0300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Discuss your community’s needs and develop creative ways to meet them</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Connect with other leaders who are changing the world</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Expand your leadership and professional skills</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Arial" panose="020B0604020202020204" pitchFamily="34" charset="0"/>
              <a:buChar char="•"/>
              <a:tabLst>
                <a:tab pos="462732" algn="l"/>
              </a:tabLst>
            </a:pPr>
            <a:r>
              <a:rPr lang="en-US" sz="1800" dirty="0">
                <a:latin typeface="Calibri" panose="020F0502020204030204" pitchFamily="34" charset="0"/>
                <a:ea typeface="Calibri" panose="020F0502020204030204" pitchFamily="34" charset="0"/>
                <a:cs typeface="Times New Roman" panose="02020603050405020304" pitchFamily="18" charset="0"/>
              </a:rPr>
              <a:t>Catch up with good friends and meet new ones</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Get involved in ways that align with your passions, and you’ll get much more from your experience.</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Hope is NOT a strategy</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Rotary is a “Membership Organization”</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Members are our customers</a:t>
            </a:r>
            <a:endParaRPr lang="en-US" sz="1800" dirty="0">
              <a:latin typeface="Times New Roman" panose="02020603050405020304" pitchFamily="18" charset="0"/>
              <a:ea typeface="Calibri" panose="020F0502020204030204" pitchFamily="34" charset="0"/>
            </a:endParaRPr>
          </a:p>
          <a:p>
            <a:pPr marL="347049" indent="-347049">
              <a:buFont typeface="Times New Roman" panose="02020603050405020304" pitchFamily="18" charset="0"/>
              <a:buChar char="•"/>
              <a:tabLst>
                <a:tab pos="462732" algn="l"/>
              </a:tabLst>
            </a:pPr>
            <a:r>
              <a:rPr lang="en-US" sz="1800" dirty="0">
                <a:latin typeface="Calibri" panose="020F0502020204030204" pitchFamily="34" charset="0"/>
                <a:ea typeface="Calibri" panose="020F0502020204030204" pitchFamily="34" charset="0"/>
              </a:rPr>
              <a:t>Without members, how will we deliver service?</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“Who Do You Know?”</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Dedicated club assembly just for this exercise</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How many contacts do you have in your Smart Phone?</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Now multiply this times all members in your club</a:t>
            </a:r>
            <a:endParaRPr lang="en-US" sz="1800" dirty="0">
              <a:latin typeface="Times New Roman" panose="02020603050405020304" pitchFamily="18" charset="0"/>
              <a:ea typeface="Calibri" panose="020F0502020204030204" pitchFamily="34" charset="0"/>
            </a:endParaRPr>
          </a:p>
          <a:p>
            <a:r>
              <a:rPr lang="en-US" sz="1800" dirty="0">
                <a:latin typeface="Calibri" panose="020F0502020204030204" pitchFamily="34" charset="0"/>
                <a:ea typeface="Calibri" panose="020F0502020204030204" pitchFamily="34" charset="0"/>
              </a:rPr>
              <a:t>How many potential members identified?</a:t>
            </a:r>
            <a:endParaRPr lang="en-US" sz="18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66</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690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3980357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68</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640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974F8D3-C83A-4C42-A873-81BDCD884E60}"/>
              </a:ext>
            </a:extLst>
          </p:cNvPr>
          <p:cNvSpPr txBox="1">
            <a:spLocks noGrp="1" noChangeArrowheads="1"/>
          </p:cNvSpPr>
          <p:nvPr/>
        </p:nvSpPr>
        <p:spPr bwMode="auto">
          <a:xfrm>
            <a:off x="3939466" y="8777192"/>
            <a:ext cx="3013763" cy="4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46" tIns="46273" rIns="92546" bIns="46273"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25464" fontAlgn="base">
              <a:spcBef>
                <a:spcPct val="0"/>
              </a:spcBef>
              <a:spcAft>
                <a:spcPct val="0"/>
              </a:spcAft>
              <a:defRPr/>
            </a:pPr>
            <a:fld id="{0D230F5C-D7D4-4355-940E-9B0DCBA4EF3A}" type="slidenum">
              <a:rPr lang="en-US" altLang="en-US" sz="1200">
                <a:solidFill>
                  <a:srgbClr val="000000"/>
                </a:solidFill>
              </a:rPr>
              <a:pPr algn="r" defTabSz="925464" fontAlgn="base">
                <a:spcBef>
                  <a:spcPct val="0"/>
                </a:spcBef>
                <a:spcAft>
                  <a:spcPct val="0"/>
                </a:spcAft>
                <a:defRPr/>
              </a:pPr>
              <a:t>69</a:t>
            </a:fld>
            <a:endParaRPr lang="en-US" altLang="en-US" sz="1200">
              <a:solidFill>
                <a:srgbClr val="000000"/>
              </a:solidFill>
            </a:endParaRPr>
          </a:p>
        </p:txBody>
      </p:sp>
      <p:sp>
        <p:nvSpPr>
          <p:cNvPr id="48131" name="Rectangle 7">
            <a:extLst>
              <a:ext uri="{FF2B5EF4-FFF2-40B4-BE49-F238E27FC236}">
                <a16:creationId xmlns:a16="http://schemas.microsoft.com/office/drawing/2014/main" id="{63DDC27B-47FA-42A5-8264-A79E05DD23FA}"/>
              </a:ext>
            </a:extLst>
          </p:cNvPr>
          <p:cNvSpPr txBox="1">
            <a:spLocks noGrp="1" noChangeArrowheads="1"/>
          </p:cNvSpPr>
          <p:nvPr/>
        </p:nvSpPr>
        <p:spPr bwMode="auto">
          <a:xfrm>
            <a:off x="3939466" y="8778797"/>
            <a:ext cx="3013763" cy="4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36" tIns="46268" rIns="92536" bIns="4626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25464" fontAlgn="base">
              <a:spcBef>
                <a:spcPct val="0"/>
              </a:spcBef>
              <a:spcAft>
                <a:spcPct val="0"/>
              </a:spcAft>
              <a:defRPr/>
            </a:pPr>
            <a:fld id="{5E9FBD4E-5636-4D91-AAEB-3AA2EF83C2B0}" type="slidenum">
              <a:rPr lang="en-US" altLang="en-US" sz="1300">
                <a:solidFill>
                  <a:srgbClr val="000000"/>
                </a:solidFill>
              </a:rPr>
              <a:pPr algn="r" defTabSz="925464" fontAlgn="base">
                <a:spcBef>
                  <a:spcPct val="0"/>
                </a:spcBef>
                <a:spcAft>
                  <a:spcPct val="0"/>
                </a:spcAft>
                <a:defRPr/>
              </a:pPr>
              <a:t>69</a:t>
            </a:fld>
            <a:endParaRPr lang="en-US" altLang="en-US" sz="1300">
              <a:solidFill>
                <a:srgbClr val="000000"/>
              </a:solidFill>
            </a:endParaRPr>
          </a:p>
        </p:txBody>
      </p:sp>
      <p:sp>
        <p:nvSpPr>
          <p:cNvPr id="48132" name="Rectangle 2">
            <a:extLst>
              <a:ext uri="{FF2B5EF4-FFF2-40B4-BE49-F238E27FC236}">
                <a16:creationId xmlns:a16="http://schemas.microsoft.com/office/drawing/2014/main" id="{4A4EC568-5EFA-425D-83F4-04FE9F8AC227}"/>
              </a:ext>
            </a:extLst>
          </p:cNvPr>
          <p:cNvSpPr>
            <a:spLocks noGrp="1" noRot="1" noChangeAspect="1" noChangeArrowheads="1" noTextEdit="1"/>
          </p:cNvSpPr>
          <p:nvPr>
            <p:ph type="sldImg"/>
          </p:nvPr>
        </p:nvSpPr>
        <p:spPr>
          <a:xfrm>
            <a:off x="398463" y="695325"/>
            <a:ext cx="6157912" cy="3463925"/>
          </a:xfrm>
          <a:ln/>
        </p:spPr>
      </p:sp>
      <p:sp>
        <p:nvSpPr>
          <p:cNvPr id="48133" name="Rectangle 3">
            <a:extLst>
              <a:ext uri="{FF2B5EF4-FFF2-40B4-BE49-F238E27FC236}">
                <a16:creationId xmlns:a16="http://schemas.microsoft.com/office/drawing/2014/main" id="{C2B420A2-0E1E-424F-B765-B07241DBF871}"/>
              </a:ext>
            </a:extLst>
          </p:cNvPr>
          <p:cNvSpPr>
            <a:spLocks noGrp="1" noChangeArrowheads="1"/>
          </p:cNvSpPr>
          <p:nvPr>
            <p:ph type="body" idx="1"/>
          </p:nvPr>
        </p:nvSpPr>
        <p:spPr>
          <a:xfrm>
            <a:off x="925703" y="4389399"/>
            <a:ext cx="5103434" cy="41567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6" tIns="46268" rIns="92536" bIns="46268"/>
          <a:lstStyle/>
          <a:p>
            <a:pPr eaLnBrk="1" hangingPunct="1"/>
            <a:r>
              <a:rPr lang="en-US" altLang="en-US"/>
              <a:t>Large Banners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r>
              <a:rPr lang="en-US" altLang="en-US" dirty="0">
                <a:latin typeface="Arial" charset="0"/>
                <a:cs typeface="Arial" charset="0"/>
              </a:rPr>
              <a:t>Comment on each topic very BRIEF</a:t>
            </a:r>
          </a:p>
          <a:p>
            <a:endParaRPr lang="en-US" altLang="en-US" dirty="0">
              <a:latin typeface="Arial" charset="0"/>
              <a:cs typeface="Arial" charset="0"/>
            </a:endParaRPr>
          </a:p>
        </p:txBody>
      </p:sp>
    </p:spTree>
    <p:extLst>
      <p:ext uri="{BB962C8B-B14F-4D97-AF65-F5344CB8AC3E}">
        <p14:creationId xmlns:p14="http://schemas.microsoft.com/office/powerpoint/2010/main" val="20445240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4F7AEB6C-664F-4B5A-A56F-E94D2009B501}"/>
              </a:ext>
            </a:extLst>
          </p:cNvPr>
          <p:cNvSpPr txBox="1">
            <a:spLocks noGrp="1" noChangeArrowheads="1"/>
          </p:cNvSpPr>
          <p:nvPr/>
        </p:nvSpPr>
        <p:spPr bwMode="auto">
          <a:xfrm>
            <a:off x="3939466" y="8777192"/>
            <a:ext cx="3013763" cy="4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46" tIns="46273" rIns="92546" bIns="46273"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25464" fontAlgn="base">
              <a:spcBef>
                <a:spcPct val="0"/>
              </a:spcBef>
              <a:spcAft>
                <a:spcPct val="0"/>
              </a:spcAft>
              <a:defRPr/>
            </a:pPr>
            <a:fld id="{E876BD70-BDE2-45E1-926E-C0AE572921F5}" type="slidenum">
              <a:rPr lang="en-US" altLang="en-US" sz="1200">
                <a:solidFill>
                  <a:srgbClr val="000000"/>
                </a:solidFill>
              </a:rPr>
              <a:pPr algn="r" defTabSz="925464" fontAlgn="base">
                <a:spcBef>
                  <a:spcPct val="0"/>
                </a:spcBef>
                <a:spcAft>
                  <a:spcPct val="0"/>
                </a:spcAft>
                <a:defRPr/>
              </a:pPr>
              <a:t>70</a:t>
            </a:fld>
            <a:endParaRPr lang="en-US" altLang="en-US" sz="1200">
              <a:solidFill>
                <a:srgbClr val="000000"/>
              </a:solidFill>
            </a:endParaRPr>
          </a:p>
        </p:txBody>
      </p:sp>
      <p:sp>
        <p:nvSpPr>
          <p:cNvPr id="58371" name="Rectangle 7">
            <a:extLst>
              <a:ext uri="{FF2B5EF4-FFF2-40B4-BE49-F238E27FC236}">
                <a16:creationId xmlns:a16="http://schemas.microsoft.com/office/drawing/2014/main" id="{DC3D7B52-E974-4091-949E-F558A8C77941}"/>
              </a:ext>
            </a:extLst>
          </p:cNvPr>
          <p:cNvSpPr txBox="1">
            <a:spLocks noGrp="1" noChangeArrowheads="1"/>
          </p:cNvSpPr>
          <p:nvPr/>
        </p:nvSpPr>
        <p:spPr bwMode="auto">
          <a:xfrm>
            <a:off x="3939466" y="8778797"/>
            <a:ext cx="3013763" cy="4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36" tIns="46268" rIns="92536" bIns="4626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25464" fontAlgn="base">
              <a:spcBef>
                <a:spcPct val="0"/>
              </a:spcBef>
              <a:spcAft>
                <a:spcPct val="0"/>
              </a:spcAft>
              <a:defRPr/>
            </a:pPr>
            <a:fld id="{AC5F90BF-4DAB-43EC-A859-83A89493A3F1}" type="slidenum">
              <a:rPr lang="en-US" altLang="en-US" sz="1300">
                <a:solidFill>
                  <a:srgbClr val="000000"/>
                </a:solidFill>
              </a:rPr>
              <a:pPr algn="r" defTabSz="925464" fontAlgn="base">
                <a:spcBef>
                  <a:spcPct val="0"/>
                </a:spcBef>
                <a:spcAft>
                  <a:spcPct val="0"/>
                </a:spcAft>
                <a:defRPr/>
              </a:pPr>
              <a:t>70</a:t>
            </a:fld>
            <a:endParaRPr lang="en-US" altLang="en-US" sz="1300">
              <a:solidFill>
                <a:srgbClr val="000000"/>
              </a:solidFill>
            </a:endParaRPr>
          </a:p>
        </p:txBody>
      </p:sp>
      <p:sp>
        <p:nvSpPr>
          <p:cNvPr id="58372" name="Rectangle 2">
            <a:extLst>
              <a:ext uri="{FF2B5EF4-FFF2-40B4-BE49-F238E27FC236}">
                <a16:creationId xmlns:a16="http://schemas.microsoft.com/office/drawing/2014/main" id="{47458147-BC32-4435-8F17-577D09DF9C87}"/>
              </a:ext>
            </a:extLst>
          </p:cNvPr>
          <p:cNvSpPr>
            <a:spLocks noGrp="1" noRot="1" noChangeAspect="1" noChangeArrowheads="1" noTextEdit="1"/>
          </p:cNvSpPr>
          <p:nvPr>
            <p:ph type="sldImg"/>
          </p:nvPr>
        </p:nvSpPr>
        <p:spPr>
          <a:xfrm>
            <a:off x="398463" y="695325"/>
            <a:ext cx="6157912" cy="3463925"/>
          </a:xfrm>
          <a:ln/>
        </p:spPr>
      </p:sp>
      <p:sp>
        <p:nvSpPr>
          <p:cNvPr id="58373" name="Rectangle 3">
            <a:extLst>
              <a:ext uri="{FF2B5EF4-FFF2-40B4-BE49-F238E27FC236}">
                <a16:creationId xmlns:a16="http://schemas.microsoft.com/office/drawing/2014/main" id="{CA1F0DA2-D02E-48BD-AE08-1852E8F82E1C}"/>
              </a:ext>
            </a:extLst>
          </p:cNvPr>
          <p:cNvSpPr>
            <a:spLocks noGrp="1" noChangeArrowheads="1"/>
          </p:cNvSpPr>
          <p:nvPr>
            <p:ph type="body" idx="1"/>
          </p:nvPr>
        </p:nvSpPr>
        <p:spPr>
          <a:xfrm>
            <a:off x="925703" y="4389399"/>
            <a:ext cx="5103434" cy="41567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6" tIns="46268" rIns="92536" bIns="46268"/>
          <a:lstStyle/>
          <a:p>
            <a:pPr eaLnBrk="1" hangingPunct="1"/>
            <a:r>
              <a:rPr lang="en-US" altLang="en-US"/>
              <a:t>Large Banners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your Handouts</a:t>
            </a:r>
          </a:p>
          <a:p>
            <a:endParaRPr lang="en-US" dirty="0"/>
          </a:p>
        </p:txBody>
      </p:sp>
      <p:sp>
        <p:nvSpPr>
          <p:cNvPr id="4" name="Slide Number Placeholder 3"/>
          <p:cNvSpPr>
            <a:spLocks noGrp="1"/>
          </p:cNvSpPr>
          <p:nvPr>
            <p:ph type="sldNum" sz="quarter" idx="5"/>
          </p:nvPr>
        </p:nvSpPr>
        <p:spPr/>
        <p:txBody>
          <a:bodyPr/>
          <a:lstStyle/>
          <a:p>
            <a:fld id="{4CFC9059-3B88-4B4F-ADEF-345764C6C041}" type="slidenum">
              <a:rPr lang="en-US" smtClean="0"/>
              <a:t>71</a:t>
            </a:fld>
            <a:endParaRPr lang="en-US"/>
          </a:p>
        </p:txBody>
      </p:sp>
    </p:spTree>
    <p:extLst>
      <p:ext uri="{BB962C8B-B14F-4D97-AF65-F5344CB8AC3E}">
        <p14:creationId xmlns:p14="http://schemas.microsoft.com/office/powerpoint/2010/main" val="1996279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dirty="0">
              <a:latin typeface="Arial" charset="0"/>
              <a:cs typeface="Arial" charset="0"/>
            </a:endParaRPr>
          </a:p>
        </p:txBody>
      </p:sp>
    </p:spTree>
    <p:extLst>
      <p:ext uri="{BB962C8B-B14F-4D97-AF65-F5344CB8AC3E}">
        <p14:creationId xmlns:p14="http://schemas.microsoft.com/office/powerpoint/2010/main" val="28937851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73</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69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74</a:t>
            </a:fld>
            <a:endParaRPr lang="en-US"/>
          </a:p>
        </p:txBody>
      </p:sp>
    </p:spTree>
    <p:extLst>
      <p:ext uri="{BB962C8B-B14F-4D97-AF65-F5344CB8AC3E}">
        <p14:creationId xmlns:p14="http://schemas.microsoft.com/office/powerpoint/2010/main" val="17434682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mentor for new members –</a:t>
            </a:r>
          </a:p>
          <a:p>
            <a:r>
              <a:rPr lang="en-US" dirty="0"/>
              <a:t> Programs need to be informative, educational, or inspirational (or combination thereof) – Don’t be afraid to change things up, social or mini-project</a:t>
            </a:r>
          </a:p>
          <a:p>
            <a:r>
              <a:rPr lang="en-US" dirty="0"/>
              <a:t>Opportunities to become acquainted, make sure there is intentional outreach to disengaged, as well as engaged</a:t>
            </a:r>
          </a:p>
          <a:p>
            <a:r>
              <a:rPr lang="en-US" dirty="0"/>
              <a:t>Not just a “check writing club”, Rotary branded projects of your own, hands-on projects</a:t>
            </a:r>
          </a:p>
          <a:p>
            <a:r>
              <a:rPr lang="en-US" dirty="0"/>
              <a:t>Suggest not using Rotary Health Check (too long) -  short &amp; concise – consider surveying new members</a:t>
            </a:r>
          </a:p>
        </p:txBody>
      </p:sp>
      <p:sp>
        <p:nvSpPr>
          <p:cNvPr id="4" name="Slide Number Placeholder 3"/>
          <p:cNvSpPr>
            <a:spLocks noGrp="1"/>
          </p:cNvSpPr>
          <p:nvPr>
            <p:ph type="sldNum" sz="quarter" idx="5"/>
          </p:nvPr>
        </p:nvSpPr>
        <p:spPr/>
        <p:txBody>
          <a:bodyPr/>
          <a:lstStyle/>
          <a:p>
            <a:pPr defTabSz="925464">
              <a:defRPr/>
            </a:pPr>
            <a:fld id="{FF7B1BB7-8DB0-47D9-AFE0-DE80C73C22B0}" type="slidenum">
              <a:rPr lang="en-US">
                <a:solidFill>
                  <a:prstClr val="black"/>
                </a:solidFill>
                <a:latin typeface="Calibri" panose="020F0502020204030204"/>
              </a:rPr>
              <a:pPr defTabSz="925464">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793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76</a:t>
            </a:fld>
            <a:endParaRPr lang="en-US"/>
          </a:p>
        </p:txBody>
      </p:sp>
    </p:spTree>
    <p:extLst>
      <p:ext uri="{BB962C8B-B14F-4D97-AF65-F5344CB8AC3E}">
        <p14:creationId xmlns:p14="http://schemas.microsoft.com/office/powerpoint/2010/main" val="1737300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77</a:t>
            </a:fld>
            <a:endParaRPr lang="en-US"/>
          </a:p>
        </p:txBody>
      </p:sp>
    </p:spTree>
    <p:extLst>
      <p:ext uri="{BB962C8B-B14F-4D97-AF65-F5344CB8AC3E}">
        <p14:creationId xmlns:p14="http://schemas.microsoft.com/office/powerpoint/2010/main" val="8972139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dirty="0">
              <a:latin typeface="Arial" charset="0"/>
              <a:cs typeface="Arial" charset="0"/>
            </a:endParaRPr>
          </a:p>
        </p:txBody>
      </p:sp>
    </p:spTree>
    <p:extLst>
      <p:ext uri="{BB962C8B-B14F-4D97-AF65-F5344CB8AC3E}">
        <p14:creationId xmlns:p14="http://schemas.microsoft.com/office/powerpoint/2010/main" val="3982791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79</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66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8</a:t>
            </a:fld>
            <a:endParaRPr lang="en-US"/>
          </a:p>
        </p:txBody>
      </p:sp>
    </p:spTree>
    <p:extLst>
      <p:ext uri="{BB962C8B-B14F-4D97-AF65-F5344CB8AC3E}">
        <p14:creationId xmlns:p14="http://schemas.microsoft.com/office/powerpoint/2010/main" val="29511556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a:defRPr/>
            </a:pPr>
            <a:fld id="{DB827055-821E-4F6B-AAA9-2685E1493D9C}" type="slidenum">
              <a:rPr lang="en-US">
                <a:solidFill>
                  <a:prstClr val="black"/>
                </a:solidFill>
                <a:latin typeface="Calibri" panose="020F0502020204030204"/>
              </a:rPr>
              <a:pPr defTabSz="925464">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409728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top two reasons people give, as to why they THINK they can’t join Rotary?</a:t>
            </a:r>
          </a:p>
          <a:p>
            <a:pPr marL="173525" indent="-173525">
              <a:buFontTx/>
              <a:buChar char="-"/>
            </a:pPr>
            <a:r>
              <a:rPr lang="en-US" dirty="0"/>
              <a:t>Time</a:t>
            </a:r>
          </a:p>
          <a:p>
            <a:pPr marL="173525" indent="-173525">
              <a:buFontTx/>
              <a:buChar char="-"/>
            </a:pPr>
            <a:r>
              <a:rPr lang="en-US" dirty="0"/>
              <a:t>Money</a:t>
            </a:r>
          </a:p>
          <a:p>
            <a:endParaRPr lang="en-US" dirty="0"/>
          </a:p>
          <a:p>
            <a:r>
              <a:rPr lang="en-US" dirty="0"/>
              <a:t>What if moving forward, we designed Rotary to eliminate both of these concerns?</a:t>
            </a:r>
          </a:p>
          <a:p>
            <a:r>
              <a:rPr lang="en-US" dirty="0"/>
              <a:t>What if time weren’t an issue?</a:t>
            </a:r>
          </a:p>
          <a:p>
            <a:r>
              <a:rPr lang="en-US" dirty="0"/>
              <a:t>What if money wasn’t a concern?</a:t>
            </a:r>
          </a:p>
          <a:p>
            <a:r>
              <a:rPr lang="en-US" dirty="0"/>
              <a:t>How can we eliminate both of these elements from the equation?</a:t>
            </a:r>
          </a:p>
          <a:p>
            <a:r>
              <a:rPr lang="en-US" dirty="0"/>
              <a:t>What is Rotary going to look like if we don’t? If everyone has the right, and should have an opportunity, to be a Rotarian, how else will we ever </a:t>
            </a:r>
            <a:r>
              <a:rPr lang="en-US" sz="1800" dirty="0"/>
              <a:t>REALLY Grow Rotary if we don’t look for and make it available to those underserved populations?</a:t>
            </a:r>
            <a:endParaRPr lang="en-US" dirty="0"/>
          </a:p>
          <a:p>
            <a:endParaRPr lang="en-US" dirty="0"/>
          </a:p>
          <a:p>
            <a:r>
              <a:rPr lang="en-US" dirty="0"/>
              <a:t>That is precisely what we are going to look at today, even if just for a short time.</a:t>
            </a:r>
          </a:p>
          <a:p>
            <a:endParaRPr lang="en-US" dirty="0"/>
          </a:p>
        </p:txBody>
      </p:sp>
      <p:sp>
        <p:nvSpPr>
          <p:cNvPr id="4" name="Slide Number Placeholder 3"/>
          <p:cNvSpPr>
            <a:spLocks noGrp="1"/>
          </p:cNvSpPr>
          <p:nvPr>
            <p:ph type="sldNum" sz="quarter" idx="5"/>
          </p:nvPr>
        </p:nvSpPr>
        <p:spPr/>
        <p:txBody>
          <a:bodyPr/>
          <a:lstStyle/>
          <a:p>
            <a:pPr defTabSz="925464">
              <a:defRPr/>
            </a:pPr>
            <a:fld id="{DB827055-821E-4F6B-AAA9-2685E1493D9C}" type="slidenum">
              <a:rPr lang="en-US">
                <a:solidFill>
                  <a:prstClr val="black"/>
                </a:solidFill>
                <a:latin typeface="Calibri" panose="020F0502020204030204"/>
              </a:rPr>
              <a:pPr defTabSz="925464">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002639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4018351" cy="346531"/>
          </a:xfrm>
          <a:prstGeom prst="rect">
            <a:avLst/>
          </a:prstGeom>
          <a:noFill/>
          <a:ln>
            <a:noFill/>
          </a:ln>
        </p:spPr>
        <p:txBody>
          <a:bodyPr spcFirstLastPara="1" wrap="square" lIns="92531" tIns="46253" rIns="92531" bIns="46253" anchor="t" anchorCtr="0">
            <a:noAutofit/>
          </a:bodyPr>
          <a:lstStyle/>
          <a:p>
            <a:pPr defTabSz="925464">
              <a:defRPr/>
            </a:pPr>
            <a:endParaRPr>
              <a:solidFill>
                <a:prstClr val="black"/>
              </a:solidFill>
              <a:latin typeface="Calibri" panose="020F0502020204030204"/>
            </a:endParaRPr>
          </a:p>
        </p:txBody>
      </p:sp>
      <p:sp>
        <p:nvSpPr>
          <p:cNvPr id="86" name="Google Shape;86;p1:notes"/>
          <p:cNvSpPr txBox="1">
            <a:spLocks noGrp="1"/>
          </p:cNvSpPr>
          <p:nvPr>
            <p:ph type="dt" idx="10"/>
          </p:nvPr>
        </p:nvSpPr>
        <p:spPr>
          <a:xfrm>
            <a:off x="5253157" y="0"/>
            <a:ext cx="4018351" cy="346531"/>
          </a:xfrm>
          <a:prstGeom prst="rect">
            <a:avLst/>
          </a:prstGeom>
          <a:noFill/>
          <a:ln>
            <a:noFill/>
          </a:ln>
        </p:spPr>
        <p:txBody>
          <a:bodyPr spcFirstLastPara="1" wrap="square" lIns="92531" tIns="46253" rIns="92531" bIns="46253" anchor="t" anchorCtr="0">
            <a:noAutofit/>
          </a:bodyPr>
          <a:lstStyle/>
          <a:p>
            <a:pPr defTabSz="925464">
              <a:defRPr/>
            </a:pPr>
            <a:r>
              <a:rPr lang="en-US">
                <a:solidFill>
                  <a:prstClr val="black"/>
                </a:solidFill>
                <a:latin typeface="Calibri"/>
                <a:ea typeface="Calibri"/>
                <a:cs typeface="Calibri"/>
                <a:sym typeface="Calibri"/>
              </a:rPr>
              <a:t>1.7.2013</a:t>
            </a:r>
            <a:endParaRPr>
              <a:solidFill>
                <a:prstClr val="black"/>
              </a:solidFill>
              <a:latin typeface="Calibri" panose="020F0502020204030204"/>
            </a:endParaRPr>
          </a:p>
        </p:txBody>
      </p:sp>
      <p:sp>
        <p:nvSpPr>
          <p:cNvPr id="87" name="Google Shape;87;p1:notes"/>
          <p:cNvSpPr>
            <a:spLocks noGrp="1" noRot="1" noChangeAspect="1"/>
          </p:cNvSpPr>
          <p:nvPr>
            <p:ph type="sldImg" idx="3"/>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27312" y="3285631"/>
            <a:ext cx="7418494" cy="3113970"/>
          </a:xfrm>
          <a:prstGeom prst="rect">
            <a:avLst/>
          </a:prstGeom>
          <a:noFill/>
          <a:ln>
            <a:noFill/>
          </a:ln>
        </p:spPr>
        <p:txBody>
          <a:bodyPr spcFirstLastPara="1" wrap="square" lIns="92531" tIns="46253" rIns="92531" bIns="46253" anchor="t" anchorCtr="0">
            <a:noAutofit/>
          </a:bodyPr>
          <a:lstStyle/>
          <a:p>
            <a:r>
              <a:rPr lang="en-US" dirty="0"/>
              <a:t>So here’s where we are &lt;read slide&gt; . . . And there WILL BE empty seats . . .</a:t>
            </a:r>
            <a:endParaRPr dirty="0"/>
          </a:p>
        </p:txBody>
      </p:sp>
      <p:sp>
        <p:nvSpPr>
          <p:cNvPr id="89" name="Google Shape;89;p1:notes"/>
          <p:cNvSpPr txBox="1">
            <a:spLocks noGrp="1"/>
          </p:cNvSpPr>
          <p:nvPr>
            <p:ph type="ftr" idx="11"/>
          </p:nvPr>
        </p:nvSpPr>
        <p:spPr>
          <a:xfrm>
            <a:off x="0" y="6571263"/>
            <a:ext cx="4018351" cy="344928"/>
          </a:xfrm>
          <a:prstGeom prst="rect">
            <a:avLst/>
          </a:prstGeom>
          <a:noFill/>
          <a:ln>
            <a:noFill/>
          </a:ln>
        </p:spPr>
        <p:txBody>
          <a:bodyPr spcFirstLastPara="1" wrap="square" lIns="92531" tIns="46253" rIns="92531" bIns="46253" anchor="b" anchorCtr="0">
            <a:noAutofit/>
          </a:bodyPr>
          <a:lstStyle/>
          <a:p>
            <a:pPr defTabSz="925464">
              <a:defRPr/>
            </a:pPr>
            <a:endParaRPr>
              <a:solidFill>
                <a:prstClr val="black"/>
              </a:solidFill>
              <a:latin typeface="Calibri" panose="020F0502020204030204"/>
            </a:endParaRPr>
          </a:p>
        </p:txBody>
      </p:sp>
      <p:sp>
        <p:nvSpPr>
          <p:cNvPr id="90" name="Google Shape;90;p1:notes"/>
          <p:cNvSpPr txBox="1">
            <a:spLocks noGrp="1"/>
          </p:cNvSpPr>
          <p:nvPr>
            <p:ph type="sldNum" idx="12"/>
          </p:nvPr>
        </p:nvSpPr>
        <p:spPr>
          <a:xfrm>
            <a:off x="5253157" y="6571263"/>
            <a:ext cx="4018351" cy="344928"/>
          </a:xfrm>
          <a:prstGeom prst="rect">
            <a:avLst/>
          </a:prstGeom>
          <a:noFill/>
          <a:ln>
            <a:noFill/>
          </a:ln>
        </p:spPr>
        <p:txBody>
          <a:bodyPr spcFirstLastPara="1" wrap="square" lIns="92531" tIns="46253" rIns="92531" bIns="46253" anchor="b" anchorCtr="0">
            <a:noAutofit/>
          </a:bodyPr>
          <a:lstStyle/>
          <a:p>
            <a:pPr defTabSz="925464">
              <a:defRPr/>
            </a:pPr>
            <a:r>
              <a:rPr lang="en-US">
                <a:solidFill>
                  <a:prstClr val="black"/>
                </a:solidFill>
                <a:latin typeface="Calibri"/>
                <a:ea typeface="Calibri"/>
                <a:cs typeface="Calibri"/>
                <a:sym typeface="Calibri"/>
              </a:rPr>
              <a:t>‹#›</a:t>
            </a:r>
            <a:endParaRPr>
              <a:solidFill>
                <a:prstClr val="black"/>
              </a:solidFill>
              <a:latin typeface="Calibri" panose="020F0502020204030204"/>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927312" y="3285631"/>
            <a:ext cx="7418494" cy="3113970"/>
          </a:xfrm>
          <a:prstGeom prst="rect">
            <a:avLst/>
          </a:prstGeom>
        </p:spPr>
        <p:txBody>
          <a:bodyPr spcFirstLastPara="1" wrap="square" lIns="92531" tIns="46253" rIns="92531" bIns="46253" anchor="t" anchorCtr="0">
            <a:noAutofit/>
          </a:bodyPr>
          <a:lstStyle/>
          <a:p>
            <a:r>
              <a:rPr lang="en-US" dirty="0"/>
              <a:t>Some people cease to be Rotarians for reasons beyond their control, reasons like aging, health, employment that leads to relocation, significant family events . . . There’s not much we can do about those types of things, and we know that they’re going to happen at some point to all of us.</a:t>
            </a:r>
            <a:endParaRPr dirty="0"/>
          </a:p>
        </p:txBody>
      </p:sp>
      <p:sp>
        <p:nvSpPr>
          <p:cNvPr id="187" name="Google Shape;187;p6:notes"/>
          <p:cNvSpPr>
            <a:spLocks noGrp="1" noRot="1" noChangeAspect="1"/>
          </p:cNvSpPr>
          <p:nvPr>
            <p:ph type="sldImg" idx="2"/>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927312" y="3285631"/>
            <a:ext cx="7418494" cy="3113970"/>
          </a:xfrm>
          <a:prstGeom prst="rect">
            <a:avLst/>
          </a:prstGeom>
        </p:spPr>
        <p:txBody>
          <a:bodyPr spcFirstLastPara="1" wrap="square" lIns="92531" tIns="46253" rIns="92531" bIns="46253" anchor="t" anchorCtr="0">
            <a:noAutofit/>
          </a:bodyPr>
          <a:lstStyle/>
          <a:p>
            <a:pPr defTabSz="925464">
              <a:defRPr/>
            </a:pPr>
            <a:r>
              <a:rPr lang="en-US" dirty="0"/>
              <a:t>But worse yet, some people leave voluntarily . . . Why ??  It’s because they’re not satisfied with their </a:t>
            </a:r>
            <a:r>
              <a:rPr lang="en-US" u="sng" dirty="0"/>
              <a:t>current</a:t>
            </a:r>
            <a:r>
              <a:rPr lang="en-US" dirty="0"/>
              <a:t> Rotary experience.  There’s nothing wrong for examining what Rotary can do you for you.  It’s Service Above Self, but it’s not Service Without Self, and some Clubs lose sight of providing their members with the Rotary they need in order to stay.  So while an existing Clubs can sometimes experience a facelift, in some cases, it’s time to create the Club that fits the person . . . create the experience they DO want !!  So while improving the existing Clubs is of great importance, so is creating the opportunity for the people whose existing Club structure will for whatever reason not work any more or would never work in the first place.</a:t>
            </a:r>
          </a:p>
          <a:p>
            <a:pPr defTabSz="925464">
              <a:defRPr/>
            </a:pPr>
            <a:endParaRPr lang="en-US" dirty="0"/>
          </a:p>
          <a:p>
            <a:pPr defTabSz="925464">
              <a:defRPr/>
            </a:pPr>
            <a:r>
              <a:rPr lang="en-US" dirty="0"/>
              <a:t>Are all satellites the same?</a:t>
            </a:r>
          </a:p>
          <a:p>
            <a:endParaRPr lang="en-US" dirty="0"/>
          </a:p>
          <a:p>
            <a:endParaRPr lang="en-US" dirty="0"/>
          </a:p>
          <a:p>
            <a:endParaRPr dirty="0"/>
          </a:p>
        </p:txBody>
      </p:sp>
      <p:sp>
        <p:nvSpPr>
          <p:cNvPr id="170" name="Google Shape;170;p5:notes"/>
          <p:cNvSpPr>
            <a:spLocks noGrp="1" noRot="1" noChangeAspect="1"/>
          </p:cNvSpPr>
          <p:nvPr>
            <p:ph type="sldImg" idx="2"/>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927312" y="3285631"/>
            <a:ext cx="7418494" cy="3113970"/>
          </a:xfrm>
          <a:prstGeom prst="rect">
            <a:avLst/>
          </a:prstGeom>
        </p:spPr>
        <p:txBody>
          <a:bodyPr spcFirstLastPara="1" wrap="square" lIns="92531" tIns="46253" rIns="92531" bIns="46253" anchor="t" anchorCtr="0">
            <a:noAutofit/>
          </a:bodyPr>
          <a:lstStyle/>
          <a:p>
            <a:r>
              <a:rPr lang="en-US" dirty="0"/>
              <a:t>Here’s what we need to do &lt;read slide&gt;</a:t>
            </a:r>
          </a:p>
          <a:p>
            <a:endParaRPr lang="en-US" dirty="0"/>
          </a:p>
          <a:p>
            <a:r>
              <a:rPr lang="en-US" dirty="0"/>
              <a:t>Does a satellite club have a President?  NO, a Chair . . . should be on the parent Club (if any) Board</a:t>
            </a:r>
          </a:p>
          <a:p>
            <a:r>
              <a:rPr lang="en-US" dirty="0"/>
              <a:t>Can a satellite club have more than one hosting club?  NO . . . satellite club members are members of the host club, and you can't be a member of more than one club</a:t>
            </a:r>
          </a:p>
          <a:p>
            <a:r>
              <a:rPr lang="en-US" dirty="0"/>
              <a:t>Must a satellite club meet weekly/as often as the host?  NO . . . RI flexibility allows a club to "meet" as often or not as preferred</a:t>
            </a:r>
          </a:p>
          <a:p>
            <a:r>
              <a:rPr lang="en-US" dirty="0"/>
              <a:t>Must the satellite club dues be the same as the host?  NO . . . all that is required are RI and District dues . . . TRF, meals, </a:t>
            </a:r>
            <a:r>
              <a:rPr lang="en-US" dirty="0" err="1"/>
              <a:t>etc</a:t>
            </a:r>
            <a:r>
              <a:rPr lang="en-US" dirty="0"/>
              <a:t> are TBD by the satellite</a:t>
            </a:r>
          </a:p>
          <a:p>
            <a:r>
              <a:rPr lang="en-US" dirty="0"/>
              <a:t>Are satellite clubs in competition with the host? NO . . . satellites, particularly Impact as a "companion" club, are designed to support, not compete</a:t>
            </a:r>
          </a:p>
          <a:p>
            <a:r>
              <a:rPr lang="en-US" dirty="0"/>
              <a:t>Are all satellite clubs the same?  NO . . . see above</a:t>
            </a:r>
          </a:p>
          <a:p>
            <a:r>
              <a:rPr lang="en-US" dirty="0"/>
              <a:t>Are satellite clubs to act without the involvement of the host club after it is formed?  YES, with only necessary supervision (we're all in the same club, remember?)</a:t>
            </a:r>
          </a:p>
          <a:p>
            <a:r>
              <a:rPr lang="en-US" dirty="0"/>
              <a:t>IN FACT, the Impact model offering assistance every step of the way is applicable to the creation of ALL satellite clubs</a:t>
            </a:r>
          </a:p>
          <a:p>
            <a:br>
              <a:rPr lang="en-US" dirty="0"/>
            </a:br>
            <a:endParaRPr dirty="0"/>
          </a:p>
        </p:txBody>
      </p:sp>
      <p:sp>
        <p:nvSpPr>
          <p:cNvPr id="144" name="Google Shape;144;p4:notes"/>
          <p:cNvSpPr>
            <a:spLocks noGrp="1" noRot="1" noChangeAspect="1"/>
          </p:cNvSpPr>
          <p:nvPr>
            <p:ph type="sldImg" idx="2"/>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927312" y="3285631"/>
            <a:ext cx="7418494" cy="3113970"/>
          </a:xfrm>
          <a:prstGeom prst="rect">
            <a:avLst/>
          </a:prstGeom>
        </p:spPr>
        <p:txBody>
          <a:bodyPr spcFirstLastPara="1" wrap="square" lIns="92531" tIns="46253" rIns="92531" bIns="46253" anchor="t" anchorCtr="0">
            <a:noAutofit/>
          </a:bodyPr>
          <a:lstStyle/>
          <a:p>
            <a:r>
              <a:rPr lang="en-US" dirty="0"/>
              <a:t>Quickly, just as an example, here is what it represents . . .</a:t>
            </a:r>
            <a:endParaRPr dirty="0"/>
          </a:p>
        </p:txBody>
      </p:sp>
      <p:sp>
        <p:nvSpPr>
          <p:cNvPr id="121" name="Google Shape;121;p3:notes"/>
          <p:cNvSpPr>
            <a:spLocks noGrp="1" noRot="1" noChangeAspect="1"/>
          </p:cNvSpPr>
          <p:nvPr>
            <p:ph type="sldImg" idx="2"/>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txBox="1">
            <a:spLocks noGrp="1"/>
          </p:cNvSpPr>
          <p:nvPr>
            <p:ph type="body" idx="1"/>
          </p:nvPr>
        </p:nvSpPr>
        <p:spPr>
          <a:xfrm>
            <a:off x="927312" y="3285631"/>
            <a:ext cx="7418494" cy="3113970"/>
          </a:xfrm>
          <a:prstGeom prst="rect">
            <a:avLst/>
          </a:prstGeom>
        </p:spPr>
        <p:txBody>
          <a:bodyPr spcFirstLastPara="1" wrap="square" lIns="92531" tIns="46253" rIns="92531" bIns="46253" anchor="t" anchorCtr="0">
            <a:noAutofit/>
          </a:bodyPr>
          <a:lstStyle/>
          <a:p>
            <a:r>
              <a:rPr lang="en-US" dirty="0"/>
              <a:t>Here’s the steps you take in creating one . . .</a:t>
            </a:r>
            <a:endParaRPr dirty="0"/>
          </a:p>
        </p:txBody>
      </p:sp>
      <p:sp>
        <p:nvSpPr>
          <p:cNvPr id="273" name="Google Shape;273;p10:notes"/>
          <p:cNvSpPr>
            <a:spLocks noGrp="1" noRot="1" noChangeAspect="1"/>
          </p:cNvSpPr>
          <p:nvPr>
            <p:ph type="sldImg" idx="2"/>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927312" y="3285631"/>
            <a:ext cx="7418494" cy="3113970"/>
          </a:xfrm>
          <a:prstGeom prst="rect">
            <a:avLst/>
          </a:prstGeom>
        </p:spPr>
        <p:txBody>
          <a:bodyPr spcFirstLastPara="1" wrap="square" lIns="92531" tIns="46253" rIns="92531" bIns="46253" anchor="t" anchorCtr="0">
            <a:noAutofit/>
          </a:bodyPr>
          <a:lstStyle/>
          <a:p>
            <a:r>
              <a:rPr lang="en-US" dirty="0"/>
              <a:t>Here’s how you can learn more about it . . .</a:t>
            </a:r>
            <a:endParaRPr dirty="0"/>
          </a:p>
        </p:txBody>
      </p:sp>
      <p:sp>
        <p:nvSpPr>
          <p:cNvPr id="294" name="Google Shape;294;p12:notes"/>
          <p:cNvSpPr>
            <a:spLocks noGrp="1" noRot="1" noChangeAspect="1"/>
          </p:cNvSpPr>
          <p:nvPr>
            <p:ph type="sldImg" idx="2"/>
          </p:nvPr>
        </p:nvSpPr>
        <p:spPr>
          <a:xfrm>
            <a:off x="2328863" y="517525"/>
            <a:ext cx="4614862" cy="259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C9059-3B88-4B4F-ADEF-345764C6C041}" type="slidenum">
              <a:rPr lang="en-US" smtClean="0"/>
              <a:t>89</a:t>
            </a:fld>
            <a:endParaRPr lang="en-US"/>
          </a:p>
        </p:txBody>
      </p:sp>
    </p:spTree>
    <p:extLst>
      <p:ext uri="{BB962C8B-B14F-4D97-AF65-F5344CB8AC3E}">
        <p14:creationId xmlns:p14="http://schemas.microsoft.com/office/powerpoint/2010/main" val="359983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2732">
              <a:defRPr/>
            </a:pPr>
            <a:fld id="{5A3F5FED-406A-4B1D-A4CD-FA569A85D181}" type="slidenum">
              <a:rPr lang="en-US">
                <a:solidFill>
                  <a:prstClr val="black"/>
                </a:solidFill>
                <a:latin typeface="Calibri" panose="020F0502020204030204"/>
              </a:rPr>
              <a:pPr defTabSz="46273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3722078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0454EE9-FF78-4B68-9635-E60C2CEF41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51940" indent="-289208">
              <a:defRPr>
                <a:solidFill>
                  <a:schemeClr val="tx1"/>
                </a:solidFill>
                <a:latin typeface="Arial" panose="020B0604020202020204" pitchFamily="34" charset="0"/>
                <a:cs typeface="Arial" panose="020B0604020202020204" pitchFamily="34" charset="0"/>
              </a:defRPr>
            </a:lvl2pPr>
            <a:lvl3pPr marL="1156830" indent="-231366">
              <a:defRPr>
                <a:solidFill>
                  <a:schemeClr val="tx1"/>
                </a:solidFill>
                <a:latin typeface="Arial" panose="020B0604020202020204" pitchFamily="34" charset="0"/>
                <a:cs typeface="Arial" panose="020B0604020202020204" pitchFamily="34" charset="0"/>
              </a:defRPr>
            </a:lvl3pPr>
            <a:lvl4pPr marL="1619562" indent="-231366">
              <a:defRPr>
                <a:solidFill>
                  <a:schemeClr val="tx1"/>
                </a:solidFill>
                <a:latin typeface="Arial" panose="020B0604020202020204" pitchFamily="34" charset="0"/>
                <a:cs typeface="Arial" panose="020B0604020202020204" pitchFamily="34" charset="0"/>
              </a:defRPr>
            </a:lvl4pPr>
            <a:lvl5pPr marL="2082295" indent="-231366">
              <a:defRPr>
                <a:solidFill>
                  <a:schemeClr val="tx1"/>
                </a:solidFill>
                <a:latin typeface="Arial" panose="020B0604020202020204" pitchFamily="34" charset="0"/>
                <a:cs typeface="Arial" panose="020B0604020202020204" pitchFamily="34" charset="0"/>
              </a:defRPr>
            </a:lvl5pPr>
            <a:lvl6pPr marL="2545027"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7759"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491"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3223"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5464" fontAlgn="base">
              <a:spcBef>
                <a:spcPct val="0"/>
              </a:spcBef>
              <a:spcAft>
                <a:spcPct val="0"/>
              </a:spcAft>
              <a:defRPr/>
            </a:pPr>
            <a:fld id="{4AE1F954-CF5F-4230-8A0E-BAE913A5601F}" type="slidenum">
              <a:rPr lang="en-US" altLang="en-US">
                <a:solidFill>
                  <a:srgbClr val="000000"/>
                </a:solidFill>
              </a:rPr>
              <a:pPr defTabSz="925464" fontAlgn="base">
                <a:spcBef>
                  <a:spcPct val="0"/>
                </a:spcBef>
                <a:spcAft>
                  <a:spcPct val="0"/>
                </a:spcAft>
                <a:defRPr/>
              </a:pPr>
              <a:t>90</a:t>
            </a:fld>
            <a:endParaRPr lang="en-US" altLang="en-US">
              <a:solidFill>
                <a:srgbClr val="000000"/>
              </a:solidFill>
            </a:endParaRPr>
          </a:p>
        </p:txBody>
      </p:sp>
      <p:sp>
        <p:nvSpPr>
          <p:cNvPr id="64515" name="Rectangle 7">
            <a:extLst>
              <a:ext uri="{FF2B5EF4-FFF2-40B4-BE49-F238E27FC236}">
                <a16:creationId xmlns:a16="http://schemas.microsoft.com/office/drawing/2014/main" id="{C6217B78-11CE-423D-8C94-ECC7B40B1935}"/>
              </a:ext>
            </a:extLst>
          </p:cNvPr>
          <p:cNvSpPr txBox="1">
            <a:spLocks noGrp="1" noChangeArrowheads="1"/>
          </p:cNvSpPr>
          <p:nvPr/>
        </p:nvSpPr>
        <p:spPr bwMode="auto">
          <a:xfrm>
            <a:off x="3939466" y="8778797"/>
            <a:ext cx="3013763" cy="4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36" tIns="46268" rIns="92536" bIns="4626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25464" fontAlgn="base">
              <a:spcBef>
                <a:spcPct val="0"/>
              </a:spcBef>
              <a:spcAft>
                <a:spcPct val="0"/>
              </a:spcAft>
              <a:defRPr/>
            </a:pPr>
            <a:fld id="{129AF112-F48D-4F23-AF7B-F8C58DCFEAAA}" type="slidenum">
              <a:rPr lang="en-US" altLang="en-US" sz="1300">
                <a:solidFill>
                  <a:srgbClr val="000000"/>
                </a:solidFill>
              </a:rPr>
              <a:pPr algn="r" defTabSz="925464" fontAlgn="base">
                <a:spcBef>
                  <a:spcPct val="0"/>
                </a:spcBef>
                <a:spcAft>
                  <a:spcPct val="0"/>
                </a:spcAft>
                <a:defRPr/>
              </a:pPr>
              <a:t>90</a:t>
            </a:fld>
            <a:endParaRPr lang="en-US" altLang="en-US" sz="1300">
              <a:solidFill>
                <a:srgbClr val="000000"/>
              </a:solidFill>
            </a:endParaRPr>
          </a:p>
        </p:txBody>
      </p:sp>
      <p:sp>
        <p:nvSpPr>
          <p:cNvPr id="64516" name="Rectangle 2">
            <a:extLst>
              <a:ext uri="{FF2B5EF4-FFF2-40B4-BE49-F238E27FC236}">
                <a16:creationId xmlns:a16="http://schemas.microsoft.com/office/drawing/2014/main" id="{31839AF5-7966-4F21-8654-B810F9D7C343}"/>
              </a:ext>
            </a:extLst>
          </p:cNvPr>
          <p:cNvSpPr>
            <a:spLocks noGrp="1" noRot="1" noChangeAspect="1" noChangeArrowheads="1" noTextEdit="1"/>
          </p:cNvSpPr>
          <p:nvPr>
            <p:ph type="sldImg"/>
          </p:nvPr>
        </p:nvSpPr>
        <p:spPr>
          <a:xfrm>
            <a:off x="398463" y="695325"/>
            <a:ext cx="6157912" cy="3463925"/>
          </a:xfrm>
          <a:ln/>
        </p:spPr>
      </p:sp>
      <p:sp>
        <p:nvSpPr>
          <p:cNvPr id="64517" name="Rectangle 3">
            <a:extLst>
              <a:ext uri="{FF2B5EF4-FFF2-40B4-BE49-F238E27FC236}">
                <a16:creationId xmlns:a16="http://schemas.microsoft.com/office/drawing/2014/main" id="{898BF7CF-1A23-4611-863C-039A80704A96}"/>
              </a:ext>
            </a:extLst>
          </p:cNvPr>
          <p:cNvSpPr>
            <a:spLocks noGrp="1" noChangeArrowheads="1"/>
          </p:cNvSpPr>
          <p:nvPr>
            <p:ph type="body" idx="1"/>
          </p:nvPr>
        </p:nvSpPr>
        <p:spPr>
          <a:xfrm>
            <a:off x="925703" y="4389399"/>
            <a:ext cx="5103434" cy="41567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6" tIns="46268" rIns="92536" bIns="46268"/>
          <a:lstStyle/>
          <a:p>
            <a:pPr eaLnBrk="1" hangingPunct="1"/>
            <a:endParaRPr lang="en-US" altLang="en-US" dirty="0"/>
          </a:p>
        </p:txBody>
      </p:sp>
    </p:spTree>
    <p:extLst>
      <p:ext uri="{BB962C8B-B14F-4D97-AF65-F5344CB8AC3E}">
        <p14:creationId xmlns:p14="http://schemas.microsoft.com/office/powerpoint/2010/main" val="9557832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0454EE9-FF78-4B68-9635-E60C2CEF41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51940" indent="-289208">
              <a:defRPr>
                <a:solidFill>
                  <a:schemeClr val="tx1"/>
                </a:solidFill>
                <a:latin typeface="Arial" panose="020B0604020202020204" pitchFamily="34" charset="0"/>
                <a:cs typeface="Arial" panose="020B0604020202020204" pitchFamily="34" charset="0"/>
              </a:defRPr>
            </a:lvl2pPr>
            <a:lvl3pPr marL="1156830" indent="-231366">
              <a:defRPr>
                <a:solidFill>
                  <a:schemeClr val="tx1"/>
                </a:solidFill>
                <a:latin typeface="Arial" panose="020B0604020202020204" pitchFamily="34" charset="0"/>
                <a:cs typeface="Arial" panose="020B0604020202020204" pitchFamily="34" charset="0"/>
              </a:defRPr>
            </a:lvl3pPr>
            <a:lvl4pPr marL="1619562" indent="-231366">
              <a:defRPr>
                <a:solidFill>
                  <a:schemeClr val="tx1"/>
                </a:solidFill>
                <a:latin typeface="Arial" panose="020B0604020202020204" pitchFamily="34" charset="0"/>
                <a:cs typeface="Arial" panose="020B0604020202020204" pitchFamily="34" charset="0"/>
              </a:defRPr>
            </a:lvl4pPr>
            <a:lvl5pPr marL="2082295" indent="-231366">
              <a:defRPr>
                <a:solidFill>
                  <a:schemeClr val="tx1"/>
                </a:solidFill>
                <a:latin typeface="Arial" panose="020B0604020202020204" pitchFamily="34" charset="0"/>
                <a:cs typeface="Arial" panose="020B0604020202020204" pitchFamily="34" charset="0"/>
              </a:defRPr>
            </a:lvl5pPr>
            <a:lvl6pPr marL="2545027"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7759"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491"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3223" indent="-231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5464" fontAlgn="base">
              <a:spcBef>
                <a:spcPct val="0"/>
              </a:spcBef>
              <a:spcAft>
                <a:spcPct val="0"/>
              </a:spcAft>
              <a:defRPr/>
            </a:pPr>
            <a:fld id="{4AE1F954-CF5F-4230-8A0E-BAE913A5601F}" type="slidenum">
              <a:rPr lang="en-US" altLang="en-US">
                <a:solidFill>
                  <a:srgbClr val="000000"/>
                </a:solidFill>
              </a:rPr>
              <a:pPr defTabSz="925464" fontAlgn="base">
                <a:spcBef>
                  <a:spcPct val="0"/>
                </a:spcBef>
                <a:spcAft>
                  <a:spcPct val="0"/>
                </a:spcAft>
                <a:defRPr/>
              </a:pPr>
              <a:t>91</a:t>
            </a:fld>
            <a:endParaRPr lang="en-US" altLang="en-US">
              <a:solidFill>
                <a:srgbClr val="000000"/>
              </a:solidFill>
            </a:endParaRPr>
          </a:p>
        </p:txBody>
      </p:sp>
      <p:sp>
        <p:nvSpPr>
          <p:cNvPr id="64515" name="Rectangle 7">
            <a:extLst>
              <a:ext uri="{FF2B5EF4-FFF2-40B4-BE49-F238E27FC236}">
                <a16:creationId xmlns:a16="http://schemas.microsoft.com/office/drawing/2014/main" id="{C6217B78-11CE-423D-8C94-ECC7B40B1935}"/>
              </a:ext>
            </a:extLst>
          </p:cNvPr>
          <p:cNvSpPr txBox="1">
            <a:spLocks noGrp="1" noChangeArrowheads="1"/>
          </p:cNvSpPr>
          <p:nvPr/>
        </p:nvSpPr>
        <p:spPr bwMode="auto">
          <a:xfrm>
            <a:off x="3939466" y="8778797"/>
            <a:ext cx="3013763" cy="4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36" tIns="46268" rIns="92536" bIns="4626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25464" fontAlgn="base">
              <a:spcBef>
                <a:spcPct val="0"/>
              </a:spcBef>
              <a:spcAft>
                <a:spcPct val="0"/>
              </a:spcAft>
              <a:defRPr/>
            </a:pPr>
            <a:fld id="{129AF112-F48D-4F23-AF7B-F8C58DCFEAAA}" type="slidenum">
              <a:rPr lang="en-US" altLang="en-US" sz="1300">
                <a:solidFill>
                  <a:srgbClr val="000000"/>
                </a:solidFill>
              </a:rPr>
              <a:pPr algn="r" defTabSz="925464" fontAlgn="base">
                <a:spcBef>
                  <a:spcPct val="0"/>
                </a:spcBef>
                <a:spcAft>
                  <a:spcPct val="0"/>
                </a:spcAft>
                <a:defRPr/>
              </a:pPr>
              <a:t>91</a:t>
            </a:fld>
            <a:endParaRPr lang="en-US" altLang="en-US" sz="1300">
              <a:solidFill>
                <a:srgbClr val="000000"/>
              </a:solidFill>
            </a:endParaRPr>
          </a:p>
        </p:txBody>
      </p:sp>
      <p:sp>
        <p:nvSpPr>
          <p:cNvPr id="64516" name="Rectangle 2">
            <a:extLst>
              <a:ext uri="{FF2B5EF4-FFF2-40B4-BE49-F238E27FC236}">
                <a16:creationId xmlns:a16="http://schemas.microsoft.com/office/drawing/2014/main" id="{31839AF5-7966-4F21-8654-B810F9D7C343}"/>
              </a:ext>
            </a:extLst>
          </p:cNvPr>
          <p:cNvSpPr>
            <a:spLocks noGrp="1" noRot="1" noChangeAspect="1" noChangeArrowheads="1" noTextEdit="1"/>
          </p:cNvSpPr>
          <p:nvPr>
            <p:ph type="sldImg"/>
          </p:nvPr>
        </p:nvSpPr>
        <p:spPr>
          <a:xfrm>
            <a:off x="398463" y="695325"/>
            <a:ext cx="6157912" cy="3463925"/>
          </a:xfrm>
          <a:ln/>
        </p:spPr>
      </p:sp>
      <p:sp>
        <p:nvSpPr>
          <p:cNvPr id="64517" name="Rectangle 3">
            <a:extLst>
              <a:ext uri="{FF2B5EF4-FFF2-40B4-BE49-F238E27FC236}">
                <a16:creationId xmlns:a16="http://schemas.microsoft.com/office/drawing/2014/main" id="{898BF7CF-1A23-4611-863C-039A80704A96}"/>
              </a:ext>
            </a:extLst>
          </p:cNvPr>
          <p:cNvSpPr>
            <a:spLocks noGrp="1" noChangeArrowheads="1"/>
          </p:cNvSpPr>
          <p:nvPr>
            <p:ph type="body" idx="1"/>
          </p:nvPr>
        </p:nvSpPr>
        <p:spPr>
          <a:xfrm>
            <a:off x="925703" y="4389399"/>
            <a:ext cx="5103434" cy="41567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6" tIns="46268" rIns="92536" bIns="46268"/>
          <a:lstStyle/>
          <a:p>
            <a:pPr defTabSz="925464">
              <a:defRPr/>
            </a:pPr>
            <a:r>
              <a:rPr lang="en-US" altLang="en-US" dirty="0">
                <a:solidFill>
                  <a:prstClr val="black"/>
                </a:solidFill>
                <a:latin typeface="Calibri" panose="020F0502020204030204"/>
              </a:rPr>
              <a:t>Do the Facebook part </a:t>
            </a:r>
          </a:p>
          <a:p>
            <a:pPr defTabSz="925464">
              <a:defRPr/>
            </a:pPr>
            <a:endParaRPr lang="en-US" altLang="en-US" dirty="0">
              <a:solidFill>
                <a:prstClr val="black"/>
              </a:solidFill>
              <a:latin typeface="Calibri" panose="020F0502020204030204"/>
            </a:endParaRPr>
          </a:p>
          <a:p>
            <a:pPr defTabSz="925464">
              <a:defRPr/>
            </a:pPr>
            <a:r>
              <a:rPr lang="en-US" altLang="en-US" dirty="0">
                <a:solidFill>
                  <a:prstClr val="black"/>
                </a:solidFill>
                <a:latin typeface="Calibri" panose="020F0502020204030204"/>
              </a:rPr>
              <a:t>Post the selfies to your Page but add hashtags </a:t>
            </a:r>
          </a:p>
          <a:p>
            <a:pPr defTabSz="925464">
              <a:defRPr/>
            </a:pPr>
            <a:endParaRPr lang="en-US" altLang="en-US" dirty="0">
              <a:solidFill>
                <a:prstClr val="black"/>
              </a:solidFill>
              <a:latin typeface="Calibri" panose="020F0502020204030204"/>
            </a:endParaRPr>
          </a:p>
          <a:p>
            <a:pPr defTabSz="925464">
              <a:defRPr/>
            </a:pPr>
            <a:r>
              <a:rPr lang="en-US" altLang="en-US" dirty="0">
                <a:solidFill>
                  <a:prstClr val="black"/>
                </a:solidFill>
                <a:latin typeface="Calibri" panose="020F0502020204030204"/>
              </a:rPr>
              <a:t>#RID7630</a:t>
            </a:r>
          </a:p>
          <a:p>
            <a:pPr defTabSz="925464">
              <a:defRPr/>
            </a:pPr>
            <a:r>
              <a:rPr lang="en-US" altLang="en-US" dirty="0">
                <a:solidFill>
                  <a:prstClr val="black"/>
                </a:solidFill>
                <a:latin typeface="Calibri" panose="020F0502020204030204"/>
              </a:rPr>
              <a:t>#Rotary</a:t>
            </a:r>
          </a:p>
          <a:p>
            <a:pPr defTabSz="925464">
              <a:defRPr/>
            </a:pPr>
            <a:r>
              <a:rPr lang="en-US" altLang="en-US" dirty="0">
                <a:solidFill>
                  <a:prstClr val="black"/>
                </a:solidFill>
                <a:latin typeface="Calibri" panose="020F0502020204030204"/>
              </a:rPr>
              <a:t>#----your club’s name</a:t>
            </a:r>
          </a:p>
          <a:p>
            <a:pPr defTabSz="925464">
              <a:defRPr/>
            </a:pPr>
            <a:endParaRPr lang="en-US" altLang="en-US" dirty="0">
              <a:solidFill>
                <a:prstClr val="black"/>
              </a:solidFill>
              <a:latin typeface="Calibri" panose="020F0502020204030204"/>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dirty="0">
              <a:latin typeface="Arial" charset="0"/>
              <a:cs typeface="Arial" charset="0"/>
            </a:endParaRPr>
          </a:p>
        </p:txBody>
      </p:sp>
    </p:spTree>
    <p:extLst>
      <p:ext uri="{BB962C8B-B14F-4D97-AF65-F5344CB8AC3E}">
        <p14:creationId xmlns:p14="http://schemas.microsoft.com/office/powerpoint/2010/main" val="31763682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93</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2175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464" fontAlgn="base">
              <a:spcBef>
                <a:spcPct val="0"/>
              </a:spcBef>
              <a:spcAft>
                <a:spcPct val="0"/>
              </a:spcAft>
              <a:defRPr/>
            </a:pPr>
            <a:fld id="{074CFF80-50C0-4BE4-A5AD-146B729C23F9}" type="slidenum">
              <a:rPr lang="en-US" altLang="en-US">
                <a:solidFill>
                  <a:srgbClr val="000000"/>
                </a:solidFill>
                <a:latin typeface="Arial" panose="020B0604020202020204" pitchFamily="34" charset="0"/>
                <a:cs typeface="Arial" panose="020B0604020202020204" pitchFamily="34" charset="0"/>
              </a:rPr>
              <a:pPr defTabSz="925464" fontAlgn="base">
                <a:spcBef>
                  <a:spcPct val="0"/>
                </a:spcBef>
                <a:spcAft>
                  <a:spcPct val="0"/>
                </a:spcAft>
                <a:defRPr/>
              </a:pPr>
              <a:t>94</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49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80F02B-769A-4B9A-9B5D-05DC12FA092E}" type="datetimeFigureOut">
              <a:rPr lang="en-US"/>
              <a:pPr>
                <a:defRPr/>
              </a:pPr>
              <a:t>9/22/2023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0A0FB-F397-447B-8764-22EB4CB52734}" type="slidenum">
              <a:rPr lang="en-US" altLang="en-US"/>
              <a:pPr>
                <a:defRPr/>
              </a:pPr>
              <a:t>‹#›</a:t>
            </a:fld>
            <a:endParaRPr lang="en-US" altLang="en-US"/>
          </a:p>
        </p:txBody>
      </p:sp>
    </p:spTree>
    <p:extLst>
      <p:ext uri="{BB962C8B-B14F-4D97-AF65-F5344CB8AC3E}">
        <p14:creationId xmlns:p14="http://schemas.microsoft.com/office/powerpoint/2010/main" val="353508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4F71DD-781D-42D6-AC97-651978499477}" type="datetimeFigureOut">
              <a:rPr lang="en-US"/>
              <a:pPr>
                <a:defRPr/>
              </a:pPr>
              <a:t>9/22/2023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B9A2CC-B67A-4D12-810D-06769B486EC3}" type="slidenum">
              <a:rPr lang="en-US" altLang="en-US"/>
              <a:pPr>
                <a:defRPr/>
              </a:pPr>
              <a:t>‹#›</a:t>
            </a:fld>
            <a:endParaRPr lang="en-US" altLang="en-US"/>
          </a:p>
        </p:txBody>
      </p:sp>
    </p:spTree>
    <p:extLst>
      <p:ext uri="{BB962C8B-B14F-4D97-AF65-F5344CB8AC3E}">
        <p14:creationId xmlns:p14="http://schemas.microsoft.com/office/powerpoint/2010/main" val="51496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CB68C-690B-4310-8CB5-99CCCEF61C8E}" type="datetimeFigureOut">
              <a:rPr lang="en-US"/>
              <a:pPr>
                <a:defRPr/>
              </a:pPr>
              <a:t>9/22/2023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D80EB-1D83-4069-873C-B29339E1EB74}" type="slidenum">
              <a:rPr lang="en-US" altLang="en-US"/>
              <a:pPr>
                <a:defRPr/>
              </a:pPr>
              <a:t>‹#›</a:t>
            </a:fld>
            <a:endParaRPr lang="en-US" altLang="en-US"/>
          </a:p>
        </p:txBody>
      </p:sp>
    </p:spTree>
    <p:extLst>
      <p:ext uri="{BB962C8B-B14F-4D97-AF65-F5344CB8AC3E}">
        <p14:creationId xmlns:p14="http://schemas.microsoft.com/office/powerpoint/2010/main" val="3752032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FCF86BF-D720-4E9F-AF3F-F102AD4D3F82}" type="slidenum">
              <a:rPr lang="en-US" altLang="en-US"/>
              <a:pPr>
                <a:defRPr/>
              </a:pPr>
              <a:t>‹#›</a:t>
            </a:fld>
            <a:endParaRPr lang="en-US" altLang="en-US"/>
          </a:p>
        </p:txBody>
      </p:sp>
    </p:spTree>
    <p:extLst>
      <p:ext uri="{BB962C8B-B14F-4D97-AF65-F5344CB8AC3E}">
        <p14:creationId xmlns:p14="http://schemas.microsoft.com/office/powerpoint/2010/main" val="2158953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97DE592-F61C-4B83-80C1-46F6D14E4A8D}" type="slidenum">
              <a:rPr lang="en-US" altLang="en-US"/>
              <a:pPr>
                <a:defRPr/>
              </a:pPr>
              <a:t>‹#›</a:t>
            </a:fld>
            <a:endParaRPr lang="en-US" altLang="en-US"/>
          </a:p>
        </p:txBody>
      </p:sp>
    </p:spTree>
    <p:extLst>
      <p:ext uri="{BB962C8B-B14F-4D97-AF65-F5344CB8AC3E}">
        <p14:creationId xmlns:p14="http://schemas.microsoft.com/office/powerpoint/2010/main" val="261338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C7E9C95-080A-480E-92F9-6A53FE53FCBB}" type="slidenum">
              <a:rPr lang="en-US" altLang="en-US"/>
              <a:pPr>
                <a:defRPr/>
              </a:pPr>
              <a:t>‹#›</a:t>
            </a:fld>
            <a:endParaRPr lang="en-US" altLang="en-US"/>
          </a:p>
        </p:txBody>
      </p:sp>
    </p:spTree>
    <p:extLst>
      <p:ext uri="{BB962C8B-B14F-4D97-AF65-F5344CB8AC3E}">
        <p14:creationId xmlns:p14="http://schemas.microsoft.com/office/powerpoint/2010/main" val="3579396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1168A16-25FD-4F99-8ADE-59B5DEB6510C}" type="slidenum">
              <a:rPr lang="en-US" altLang="en-US"/>
              <a:pPr>
                <a:defRPr/>
              </a:pPr>
              <a:t>‹#›</a:t>
            </a:fld>
            <a:endParaRPr lang="en-US" altLang="en-US"/>
          </a:p>
        </p:txBody>
      </p:sp>
    </p:spTree>
    <p:extLst>
      <p:ext uri="{BB962C8B-B14F-4D97-AF65-F5344CB8AC3E}">
        <p14:creationId xmlns:p14="http://schemas.microsoft.com/office/powerpoint/2010/main" val="1410913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172E8F7-E964-49E8-B929-6EE9D372291F}" type="slidenum">
              <a:rPr lang="en-US" altLang="en-US"/>
              <a:pPr>
                <a:defRPr/>
              </a:pPr>
              <a:t>‹#›</a:t>
            </a:fld>
            <a:endParaRPr lang="en-US" altLang="en-US"/>
          </a:p>
        </p:txBody>
      </p:sp>
    </p:spTree>
    <p:extLst>
      <p:ext uri="{BB962C8B-B14F-4D97-AF65-F5344CB8AC3E}">
        <p14:creationId xmlns:p14="http://schemas.microsoft.com/office/powerpoint/2010/main" val="111934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22676CF-A636-4964-9ABB-8870E35DF276}" type="slidenum">
              <a:rPr lang="en-US" altLang="en-US"/>
              <a:pPr>
                <a:defRPr/>
              </a:pPr>
              <a:t>‹#›</a:t>
            </a:fld>
            <a:endParaRPr lang="en-US" altLang="en-US"/>
          </a:p>
        </p:txBody>
      </p:sp>
    </p:spTree>
    <p:extLst>
      <p:ext uri="{BB962C8B-B14F-4D97-AF65-F5344CB8AC3E}">
        <p14:creationId xmlns:p14="http://schemas.microsoft.com/office/powerpoint/2010/main" val="233500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D81EECC8-745E-4216-9576-85535FE5B457}" type="slidenum">
              <a:rPr lang="en-US" altLang="en-US"/>
              <a:pPr>
                <a:defRPr/>
              </a:pPr>
              <a:t>‹#›</a:t>
            </a:fld>
            <a:endParaRPr lang="en-US" altLang="en-US"/>
          </a:p>
        </p:txBody>
      </p:sp>
    </p:spTree>
    <p:extLst>
      <p:ext uri="{BB962C8B-B14F-4D97-AF65-F5344CB8AC3E}">
        <p14:creationId xmlns:p14="http://schemas.microsoft.com/office/powerpoint/2010/main" val="198283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AA7E3ED-91DE-49E0-9FAC-419E756B95CE}" type="slidenum">
              <a:rPr lang="en-US" altLang="en-US"/>
              <a:pPr>
                <a:defRPr/>
              </a:pPr>
              <a:t>‹#›</a:t>
            </a:fld>
            <a:endParaRPr lang="en-US" altLang="en-US"/>
          </a:p>
        </p:txBody>
      </p:sp>
    </p:spTree>
    <p:extLst>
      <p:ext uri="{BB962C8B-B14F-4D97-AF65-F5344CB8AC3E}">
        <p14:creationId xmlns:p14="http://schemas.microsoft.com/office/powerpoint/2010/main" val="137673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AE66B-1FBA-4809-83E9-671AC98974AA}" type="datetimeFigureOut">
              <a:rPr lang="en-US"/>
              <a:pPr>
                <a:defRPr/>
              </a:pPr>
              <a:t>9/22/2023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ABC5A-F33D-4C7F-B038-34442F427D48}" type="slidenum">
              <a:rPr lang="en-US" altLang="en-US"/>
              <a:pPr>
                <a:defRPr/>
              </a:pPr>
              <a:t>‹#›</a:t>
            </a:fld>
            <a:endParaRPr lang="en-US" altLang="en-US"/>
          </a:p>
        </p:txBody>
      </p:sp>
    </p:spTree>
    <p:extLst>
      <p:ext uri="{BB962C8B-B14F-4D97-AF65-F5344CB8AC3E}">
        <p14:creationId xmlns:p14="http://schemas.microsoft.com/office/powerpoint/2010/main" val="219090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31B9F39-11A7-4004-9F7E-55B78E368B24}" type="slidenum">
              <a:rPr lang="en-US" altLang="en-US"/>
              <a:pPr>
                <a:defRPr/>
              </a:pPr>
              <a:t>‹#›</a:t>
            </a:fld>
            <a:endParaRPr lang="en-US" altLang="en-US"/>
          </a:p>
        </p:txBody>
      </p:sp>
    </p:spTree>
    <p:extLst>
      <p:ext uri="{BB962C8B-B14F-4D97-AF65-F5344CB8AC3E}">
        <p14:creationId xmlns:p14="http://schemas.microsoft.com/office/powerpoint/2010/main" val="189732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3CEC244-2B16-41FC-9C12-9F7A0CFBDD43}" type="slidenum">
              <a:rPr lang="en-US" altLang="en-US"/>
              <a:pPr>
                <a:defRPr/>
              </a:pPr>
              <a:t>‹#›</a:t>
            </a:fld>
            <a:endParaRPr lang="en-US" altLang="en-US"/>
          </a:p>
        </p:txBody>
      </p:sp>
    </p:spTree>
    <p:extLst>
      <p:ext uri="{BB962C8B-B14F-4D97-AF65-F5344CB8AC3E}">
        <p14:creationId xmlns:p14="http://schemas.microsoft.com/office/powerpoint/2010/main" val="1489761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A76C0FD-B7A0-4496-9CC9-48E976406591}" type="slidenum">
              <a:rPr lang="en-US" altLang="en-US"/>
              <a:pPr>
                <a:defRPr/>
              </a:pPr>
              <a:t>‹#›</a:t>
            </a:fld>
            <a:endParaRPr lang="en-US" altLang="en-US"/>
          </a:p>
        </p:txBody>
      </p:sp>
    </p:spTree>
    <p:extLst>
      <p:ext uri="{BB962C8B-B14F-4D97-AF65-F5344CB8AC3E}">
        <p14:creationId xmlns:p14="http://schemas.microsoft.com/office/powerpoint/2010/main" val="3053905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2072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76118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5656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269558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877795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32125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68197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26092CE-A270-4D5A-8DC6-3A0704A44B62}" type="datetimeFigureOut">
              <a:rPr lang="en-US"/>
              <a:pPr>
                <a:defRPr/>
              </a:pPr>
              <a:t>9/22/2023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C1FC6-CA48-4E7B-ADA4-1A7CC60FFA4C}" type="slidenum">
              <a:rPr lang="en-US" altLang="en-US"/>
              <a:pPr>
                <a:defRPr/>
              </a:pPr>
              <a:t>‹#›</a:t>
            </a:fld>
            <a:endParaRPr lang="en-US" altLang="en-US"/>
          </a:p>
        </p:txBody>
      </p:sp>
    </p:spTree>
    <p:extLst>
      <p:ext uri="{BB962C8B-B14F-4D97-AF65-F5344CB8AC3E}">
        <p14:creationId xmlns:p14="http://schemas.microsoft.com/office/powerpoint/2010/main" val="795584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696892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3924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500318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9/22/2023</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061463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A340-61E9-5A43-7B4D-9418EB327DB6}"/>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518DF39-C891-E5AC-E586-E4E3670FD655}"/>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B1A26-46ED-191D-DDFA-1D32D42270AD}"/>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5" name="Footer Placeholder 4">
            <a:extLst>
              <a:ext uri="{FF2B5EF4-FFF2-40B4-BE49-F238E27FC236}">
                <a16:creationId xmlns:a16="http://schemas.microsoft.com/office/drawing/2014/main" id="{21029BC1-861B-4128-1A5D-70D525914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DB3E8-0745-FD19-E7C2-C9D6E7991DBC}"/>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891872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6EBC-404E-38DF-F8D5-89B714A9D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4B313-E98C-CCA2-35BF-E0DAB853E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4C723-2A8B-B76C-0FC2-8255F64D325C}"/>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5" name="Footer Placeholder 4">
            <a:extLst>
              <a:ext uri="{FF2B5EF4-FFF2-40B4-BE49-F238E27FC236}">
                <a16:creationId xmlns:a16="http://schemas.microsoft.com/office/drawing/2014/main" id="{277668DB-9843-0A07-DC24-2D7C55D1D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69C70-E0D8-D737-97E9-D0C2323CCC25}"/>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900732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47F2-DA97-1FD2-6A07-803E97FC2A6A}"/>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F21740CE-EC54-A3CB-4A2A-D50D0316F0EE}"/>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15A9E7-59ED-E856-1ABC-70193DD81980}"/>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5" name="Footer Placeholder 4">
            <a:extLst>
              <a:ext uri="{FF2B5EF4-FFF2-40B4-BE49-F238E27FC236}">
                <a16:creationId xmlns:a16="http://schemas.microsoft.com/office/drawing/2014/main" id="{F907487A-3542-FD71-39A8-344811DB8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E98BB-627F-E80C-D977-3EE92148CEAD}"/>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2751342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6582-3DCF-7368-49DF-1594117F3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37AE5-7190-8E37-B01F-FEC373DC8571}"/>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87EE36-885D-522C-B638-BE76247006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B075A-DA5D-C6CB-423B-4731B89958B6}"/>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6" name="Footer Placeholder 5">
            <a:extLst>
              <a:ext uri="{FF2B5EF4-FFF2-40B4-BE49-F238E27FC236}">
                <a16:creationId xmlns:a16="http://schemas.microsoft.com/office/drawing/2014/main" id="{FE9FB28B-DD45-4991-00BB-C912E4CDF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5C027-15B0-E7CB-C333-912C5E4BA57B}"/>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3898802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5FE4-A636-38C0-DD09-F86EE0C90A1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93A9DB-4DA8-71CF-0A01-5219ADD3B267}"/>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77352C-8426-018D-93C4-F09960FCBBC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26101-A6CE-85D4-E1B9-E8AB89B61E10}"/>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48A3A4-5C40-67C3-DDD5-125FBDE05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FC8800-01EC-67D3-6F75-77FF1580090C}"/>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8" name="Footer Placeholder 7">
            <a:extLst>
              <a:ext uri="{FF2B5EF4-FFF2-40B4-BE49-F238E27FC236}">
                <a16:creationId xmlns:a16="http://schemas.microsoft.com/office/drawing/2014/main" id="{8E286695-A07C-A49A-47F2-FF28C09F25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ED8369-BF77-4D38-BD5C-2BAA8BE44003}"/>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2384351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505F-BF28-B61F-356C-82524668E0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C76C64-AEED-8716-2E90-2FC50FA57ED0}"/>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4" name="Footer Placeholder 3">
            <a:extLst>
              <a:ext uri="{FF2B5EF4-FFF2-40B4-BE49-F238E27FC236}">
                <a16:creationId xmlns:a16="http://schemas.microsoft.com/office/drawing/2014/main" id="{70C64F61-5B10-C6C3-BED4-E685DD7947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54719E-552D-10E7-F29B-42E207CE3746}"/>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667443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7FE9FA-AC70-4F07-B535-9C52F58E6786}" type="datetimeFigureOut">
              <a:rPr lang="en-US"/>
              <a:pPr>
                <a:defRPr/>
              </a:pPr>
              <a:t>9/22/2023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6D2679-4E65-4068-BF87-053205FEC466}" type="slidenum">
              <a:rPr lang="en-US" altLang="en-US"/>
              <a:pPr>
                <a:defRPr/>
              </a:pPr>
              <a:t>‹#›</a:t>
            </a:fld>
            <a:endParaRPr lang="en-US" altLang="en-US"/>
          </a:p>
        </p:txBody>
      </p:sp>
    </p:spTree>
    <p:extLst>
      <p:ext uri="{BB962C8B-B14F-4D97-AF65-F5344CB8AC3E}">
        <p14:creationId xmlns:p14="http://schemas.microsoft.com/office/powerpoint/2010/main" val="3095342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CF51F-47BB-6131-9653-85857EAEBE8E}"/>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3" name="Footer Placeholder 2">
            <a:extLst>
              <a:ext uri="{FF2B5EF4-FFF2-40B4-BE49-F238E27FC236}">
                <a16:creationId xmlns:a16="http://schemas.microsoft.com/office/drawing/2014/main" id="{CD8770BB-F0AF-45AE-A1CD-FF18D304E0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597EDA-33D2-42B9-4BE5-800FD6E88DF7}"/>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31074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32F6-22DE-C866-B074-D919FF1D466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8BA6EFE-F11A-6D34-787B-ABE62EB7CD88}"/>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65F3C2-1441-4184-B17D-CFAA203497FD}"/>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7CDF0-EB6C-5335-26F5-B5261594F402}"/>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6" name="Footer Placeholder 5">
            <a:extLst>
              <a:ext uri="{FF2B5EF4-FFF2-40B4-BE49-F238E27FC236}">
                <a16:creationId xmlns:a16="http://schemas.microsoft.com/office/drawing/2014/main" id="{86ACBA14-CEEA-52C1-4F22-C7423C4743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E9FFD-04B4-A120-B43C-1C7D8726BDC3}"/>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1784730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A61-766F-D142-D3AA-B5F3E008892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0126CC3-2CB2-481E-B5FE-5D86152AFA81}"/>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201E860E-5D83-27E5-EDE1-D9AA82441561}"/>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18F5-C8DB-F0BD-83E7-FF597E65FBA3}"/>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6" name="Footer Placeholder 5">
            <a:extLst>
              <a:ext uri="{FF2B5EF4-FFF2-40B4-BE49-F238E27FC236}">
                <a16:creationId xmlns:a16="http://schemas.microsoft.com/office/drawing/2014/main" id="{BA8352BD-AB29-BBAF-01FE-706AA5E56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E8D401-5DEC-769D-F320-9EA61BD22DB3}"/>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3934203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E598-5BD7-254E-5ABD-5C05EF42F5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CF036D-609D-73E3-0DFF-7AE34D9EEB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F2FDF-01E1-43FF-0196-FC10E0A8446B}"/>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5" name="Footer Placeholder 4">
            <a:extLst>
              <a:ext uri="{FF2B5EF4-FFF2-40B4-BE49-F238E27FC236}">
                <a16:creationId xmlns:a16="http://schemas.microsoft.com/office/drawing/2014/main" id="{72B7A5EF-0E92-BA8D-086C-34C0CD01C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80480-F510-76C0-85B8-88F2A5752787}"/>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4146850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39FA94-EF02-2389-A7F5-BDA85AE923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DCC2-E1B8-1E3A-C98D-AD65BF9851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A2EA5-FE76-7C68-598B-B15800A84C63}"/>
              </a:ext>
            </a:extLst>
          </p:cNvPr>
          <p:cNvSpPr>
            <a:spLocks noGrp="1"/>
          </p:cNvSpPr>
          <p:nvPr>
            <p:ph type="dt" sz="half" idx="10"/>
          </p:nvPr>
        </p:nvSpPr>
        <p:spPr/>
        <p:txBody>
          <a:bodyPr/>
          <a:lstStyle/>
          <a:p>
            <a:fld id="{4D94A1D6-CBAC-4639-9FAC-0B6F66671387}" type="datetimeFigureOut">
              <a:rPr lang="en-US" smtClean="0"/>
              <a:t>9/22/2023</a:t>
            </a:fld>
            <a:endParaRPr lang="en-US"/>
          </a:p>
        </p:txBody>
      </p:sp>
      <p:sp>
        <p:nvSpPr>
          <p:cNvPr id="5" name="Footer Placeholder 4">
            <a:extLst>
              <a:ext uri="{FF2B5EF4-FFF2-40B4-BE49-F238E27FC236}">
                <a16:creationId xmlns:a16="http://schemas.microsoft.com/office/drawing/2014/main" id="{2BA1B910-C8CF-DEA2-DD53-95185DCEB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56DCE-955E-92CF-B9B3-B098849144A7}"/>
              </a:ext>
            </a:extLst>
          </p:cNvPr>
          <p:cNvSpPr>
            <a:spLocks noGrp="1"/>
          </p:cNvSpPr>
          <p:nvPr>
            <p:ph type="sldNum" sz="quarter" idx="12"/>
          </p:nvPr>
        </p:nvSpPr>
        <p:spPr/>
        <p:txBody>
          <a:bodyPr/>
          <a:lstStyle/>
          <a:p>
            <a:fld id="{3C080204-A7BC-4A99-89AA-1E7071C28B4B}" type="slidenum">
              <a:rPr lang="en-US" smtClean="0"/>
              <a:t>‹#›</a:t>
            </a:fld>
            <a:endParaRPr lang="en-US"/>
          </a:p>
        </p:txBody>
      </p:sp>
    </p:spTree>
    <p:extLst>
      <p:ext uri="{BB962C8B-B14F-4D97-AF65-F5344CB8AC3E}">
        <p14:creationId xmlns:p14="http://schemas.microsoft.com/office/powerpoint/2010/main" val="2804091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824"/>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5B8425-B3A5-4B94-9C43-62874F1E864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3327376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B8425-B3A5-4B94-9C43-62874F1E864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2729955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824"/>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5B8425-B3A5-4B94-9C43-62874F1E864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1794942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5B8425-B3A5-4B94-9C43-62874F1E864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1265331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5B8425-B3A5-4B94-9C43-62874F1E8644}"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1508534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928D1D-F0BB-4E23-9942-94BE0D32DF4A}" type="datetimeFigureOut">
              <a:rPr lang="en-US"/>
              <a:pPr>
                <a:defRPr/>
              </a:pPr>
              <a:t>9/22/2023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6E9052-7BBC-4FB1-B1B2-9D386EDD3E9B}" type="slidenum">
              <a:rPr lang="en-US" altLang="en-US"/>
              <a:pPr>
                <a:defRPr/>
              </a:pPr>
              <a:t>‹#›</a:t>
            </a:fld>
            <a:endParaRPr lang="en-US" altLang="en-US"/>
          </a:p>
        </p:txBody>
      </p:sp>
    </p:spTree>
    <p:extLst>
      <p:ext uri="{BB962C8B-B14F-4D97-AF65-F5344CB8AC3E}">
        <p14:creationId xmlns:p14="http://schemas.microsoft.com/office/powerpoint/2010/main" val="2085161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5B8425-B3A5-4B94-9C43-62874F1E8644}"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3622035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B8425-B3A5-4B94-9C43-62874F1E8644}"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3189421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106"/>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Edit Master text styles</a:t>
            </a:r>
          </a:p>
        </p:txBody>
      </p:sp>
      <p:sp>
        <p:nvSpPr>
          <p:cNvPr id="5" name="Date Placeholder 4"/>
          <p:cNvSpPr>
            <a:spLocks noGrp="1"/>
          </p:cNvSpPr>
          <p:nvPr>
            <p:ph type="dt" sz="half" idx="10"/>
          </p:nvPr>
        </p:nvSpPr>
        <p:spPr/>
        <p:txBody>
          <a:bodyPr/>
          <a:lstStyle/>
          <a:p>
            <a:fld id="{625B8425-B3A5-4B94-9C43-62874F1E864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3041566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10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Edit Master text styles</a:t>
            </a:r>
          </a:p>
        </p:txBody>
      </p:sp>
      <p:sp>
        <p:nvSpPr>
          <p:cNvPr id="5" name="Date Placeholder 4"/>
          <p:cNvSpPr>
            <a:spLocks noGrp="1"/>
          </p:cNvSpPr>
          <p:nvPr>
            <p:ph type="dt" sz="half" idx="10"/>
          </p:nvPr>
        </p:nvSpPr>
        <p:spPr/>
        <p:txBody>
          <a:bodyPr/>
          <a:lstStyle/>
          <a:p>
            <a:fld id="{625B8425-B3A5-4B94-9C43-62874F1E864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2694336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B8425-B3A5-4B94-9C43-62874F1E864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2612617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B8425-B3A5-4B94-9C43-62874F1E864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9421-10C7-41BF-AA0B-8B186FFE6A05}" type="slidenum">
              <a:rPr lang="en-US" smtClean="0"/>
              <a:t>‹#›</a:t>
            </a:fld>
            <a:endParaRPr lang="en-US"/>
          </a:p>
        </p:txBody>
      </p:sp>
    </p:spTree>
    <p:extLst>
      <p:ext uri="{BB962C8B-B14F-4D97-AF65-F5344CB8AC3E}">
        <p14:creationId xmlns:p14="http://schemas.microsoft.com/office/powerpoint/2010/main" val="1097300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275A3B4-D92A-4EFE-A3E8-9C8FF0AFF4A4}"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2208538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75A3B4-D92A-4EFE-A3E8-9C8FF0AFF4A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3779093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75A3B4-D92A-4EFE-A3E8-9C8FF0AFF4A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2940426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46973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2318DC7-2902-401E-8637-DA5929A37C50}" type="datetimeFigureOut">
              <a:rPr lang="en-US"/>
              <a:pPr>
                <a:defRPr/>
              </a:pPr>
              <a:t>9/22/2023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2B99A70-16BC-410C-944C-91DF825BE1F5}" type="slidenum">
              <a:rPr lang="en-US" altLang="en-US"/>
              <a:pPr>
                <a:defRPr/>
              </a:pPr>
              <a:t>‹#›</a:t>
            </a:fld>
            <a:endParaRPr lang="en-US" altLang="en-US"/>
          </a:p>
        </p:txBody>
      </p:sp>
    </p:spTree>
    <p:extLst>
      <p:ext uri="{BB962C8B-B14F-4D97-AF65-F5344CB8AC3E}">
        <p14:creationId xmlns:p14="http://schemas.microsoft.com/office/powerpoint/2010/main" val="1588692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75A3B4-D92A-4EFE-A3E8-9C8FF0AFF4A4}"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2253593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75A3B4-D92A-4EFE-A3E8-9C8FF0AFF4A4}"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4221449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5A3B4-D92A-4EFE-A3E8-9C8FF0AFF4A4}"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3242138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553487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1327470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1937481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1377770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38182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5A3B4-D92A-4EFE-A3E8-9C8FF0AFF4A4}"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594078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5A3B4-D92A-4EFE-A3E8-9C8FF0AFF4A4}"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216029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5A883F-347D-41AE-B690-7B91815D8821}" type="datetimeFigureOut">
              <a:rPr lang="en-US"/>
              <a:pPr>
                <a:defRPr/>
              </a:pPr>
              <a:t>9/22/2023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F539EE-0125-4518-AEA6-C7ABA752462E}" type="slidenum">
              <a:rPr lang="en-US" altLang="en-US"/>
              <a:pPr>
                <a:defRPr/>
              </a:pPr>
              <a:t>‹#›</a:t>
            </a:fld>
            <a:endParaRPr lang="en-US" altLang="en-US"/>
          </a:p>
        </p:txBody>
      </p:sp>
    </p:spTree>
    <p:extLst>
      <p:ext uri="{BB962C8B-B14F-4D97-AF65-F5344CB8AC3E}">
        <p14:creationId xmlns:p14="http://schemas.microsoft.com/office/powerpoint/2010/main" val="28615813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5A3B4-D92A-4EFE-A3E8-9C8FF0AFF4A4}"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4132961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75A3B4-D92A-4EFE-A3E8-9C8FF0AFF4A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30860588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75A3B4-D92A-4EFE-A3E8-9C8FF0AFF4A4}"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3B934-DBE8-4A8E-9968-35A0F82EEDEA}" type="slidenum">
              <a:rPr lang="en-US" smtClean="0"/>
              <a:t>‹#›</a:t>
            </a:fld>
            <a:endParaRPr lang="en-US"/>
          </a:p>
        </p:txBody>
      </p:sp>
    </p:spTree>
    <p:extLst>
      <p:ext uri="{BB962C8B-B14F-4D97-AF65-F5344CB8AC3E}">
        <p14:creationId xmlns:p14="http://schemas.microsoft.com/office/powerpoint/2010/main" val="132694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sz="1376">
              <a:solidFill>
                <a:srgbClr val="000000"/>
              </a:solidFill>
            </a:endParaRPr>
          </a:p>
        </p:txBody>
      </p:sp>
    </p:spTree>
    <p:extLst>
      <p:ext uri="{BB962C8B-B14F-4D97-AF65-F5344CB8AC3E}">
        <p14:creationId xmlns:p14="http://schemas.microsoft.com/office/powerpoint/2010/main" val="2599145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4"/>
          <p:cNvSpPr txBox="1">
            <a:spLocks noGrp="1"/>
          </p:cNvSpPr>
          <p:nvPr>
            <p:ph type="dt" idx="10"/>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21" name="Google Shape;21;p4"/>
          <p:cNvSpPr txBox="1">
            <a:spLocks noGrp="1"/>
          </p:cNvSpPr>
          <p:nvPr>
            <p:ph type="ftr" idx="11"/>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22" name="Google Shape;22;p4"/>
          <p:cNvSpPr txBox="1">
            <a:spLocks noGrp="1"/>
          </p:cNvSpPr>
          <p:nvPr>
            <p:ph type="sldNum" idx="12"/>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sz="1376">
              <a:solidFill>
                <a:srgbClr val="000000"/>
              </a:solidFill>
            </a:endParaRPr>
          </a:p>
        </p:txBody>
      </p:sp>
    </p:spTree>
    <p:extLst>
      <p:ext uri="{BB962C8B-B14F-4D97-AF65-F5344CB8AC3E}">
        <p14:creationId xmlns:p14="http://schemas.microsoft.com/office/powerpoint/2010/main" val="443941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6"/>
          <p:cNvSpPr txBox="1">
            <a:spLocks noGrp="1"/>
          </p:cNvSpPr>
          <p:nvPr>
            <p:ph type="dt" idx="10"/>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30" name="Google Shape;30;p6"/>
          <p:cNvSpPr txBox="1">
            <a:spLocks noGrp="1"/>
          </p:cNvSpPr>
          <p:nvPr>
            <p:ph type="ftr" idx="11"/>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sldNum" idx="12"/>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sz="1376">
              <a:solidFill>
                <a:srgbClr val="000000"/>
              </a:solidFill>
            </a:endParaRPr>
          </a:p>
        </p:txBody>
      </p:sp>
    </p:spTree>
    <p:extLst>
      <p:ext uri="{BB962C8B-B14F-4D97-AF65-F5344CB8AC3E}">
        <p14:creationId xmlns:p14="http://schemas.microsoft.com/office/powerpoint/2010/main" val="579156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8"/>
          <p:cNvSpPr txBox="1">
            <a:spLocks noGrp="1"/>
          </p:cNvSpPr>
          <p:nvPr>
            <p:ph type="dt" idx="10"/>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36" name="Google Shape;36;p8"/>
          <p:cNvSpPr txBox="1">
            <a:spLocks noGrp="1"/>
          </p:cNvSpPr>
          <p:nvPr>
            <p:ph type="ftr" idx="11"/>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70" b="0" i="0" u="none" strike="noStrike" cap="none">
                <a:solidFill>
                  <a:schemeClr val="dk1"/>
                </a:solidFill>
                <a:latin typeface="Arial"/>
                <a:ea typeface="Arial"/>
                <a:cs typeface="Arial"/>
                <a:sym typeface="Arial"/>
              </a:defRPr>
            </a:lvl9pPr>
          </a:lstStyle>
          <a:p>
            <a:endParaRPr/>
          </a:p>
        </p:txBody>
      </p:sp>
      <p:sp>
        <p:nvSpPr>
          <p:cNvPr id="37" name="Google Shape;37;p8"/>
          <p:cNvSpPr txBox="1">
            <a:spLocks noGrp="1"/>
          </p:cNvSpPr>
          <p:nvPr>
            <p:ph type="sldNum" idx="12"/>
          </p:nvPr>
        </p:nvSpPr>
        <p:spPr>
          <a:xfrm>
            <a:off x="0" y="0"/>
            <a:ext cx="2949686" cy="309455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77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sz="1376">
              <a:solidFill>
                <a:srgbClr val="000000"/>
              </a:solidFill>
            </a:endParaRPr>
          </a:p>
        </p:txBody>
      </p:sp>
    </p:spTree>
    <p:extLst>
      <p:ext uri="{BB962C8B-B14F-4D97-AF65-F5344CB8AC3E}">
        <p14:creationId xmlns:p14="http://schemas.microsoft.com/office/powerpoint/2010/main" val="2867619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368"/>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747"/>
            </a:lvl1pPr>
            <a:lvl2pPr marL="332813" indent="0" algn="ctr">
              <a:buNone/>
              <a:defRPr sz="1456"/>
            </a:lvl2pPr>
            <a:lvl3pPr marL="665627" indent="0" algn="ctr">
              <a:buNone/>
              <a:defRPr sz="1310"/>
            </a:lvl3pPr>
            <a:lvl4pPr marL="998440" indent="0" algn="ctr">
              <a:buNone/>
              <a:defRPr sz="1165"/>
            </a:lvl4pPr>
            <a:lvl5pPr marL="1331253" indent="0" algn="ctr">
              <a:buNone/>
              <a:defRPr sz="1165"/>
            </a:lvl5pPr>
            <a:lvl6pPr marL="1664066" indent="0" algn="ctr">
              <a:buNone/>
              <a:defRPr sz="1165"/>
            </a:lvl6pPr>
            <a:lvl7pPr marL="1996880" indent="0" algn="ctr">
              <a:buNone/>
              <a:defRPr sz="1165"/>
            </a:lvl7pPr>
            <a:lvl8pPr marL="2329693" indent="0" algn="ctr">
              <a:buNone/>
              <a:defRPr sz="1165"/>
            </a:lvl8pPr>
            <a:lvl9pPr marL="2662506" indent="0" algn="ctr">
              <a:buNone/>
              <a:defRPr sz="1165"/>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85A250D-CC3E-4346-94D7-BDB3B0EABE7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060B075-856D-4D7E-8E6F-BBDE9B8263A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5BE9970-E742-4CC9-B29B-5AC4D0992DD2}"/>
              </a:ext>
            </a:extLst>
          </p:cNvPr>
          <p:cNvSpPr>
            <a:spLocks noGrp="1"/>
          </p:cNvSpPr>
          <p:nvPr>
            <p:ph type="sldNum" sz="quarter" idx="12"/>
          </p:nvPr>
        </p:nvSpPr>
        <p:spPr/>
        <p:txBody>
          <a:bodyPr/>
          <a:lstStyle>
            <a:lvl1pPr>
              <a:defRPr/>
            </a:lvl1pPr>
          </a:lstStyle>
          <a:p>
            <a:fld id="{6FF14A49-493F-4FE0-9DF2-7BEB55AD021B}" type="slidenum">
              <a:rPr lang="en-US" altLang="en-US"/>
              <a:pPr/>
              <a:t>‹#›</a:t>
            </a:fld>
            <a:endParaRPr lang="en-US" altLang="en-US"/>
          </a:p>
        </p:txBody>
      </p:sp>
    </p:spTree>
    <p:extLst>
      <p:ext uri="{BB962C8B-B14F-4D97-AF65-F5344CB8AC3E}">
        <p14:creationId xmlns:p14="http://schemas.microsoft.com/office/powerpoint/2010/main" val="345013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07E118-A529-46F9-A173-2DE2EDC64AD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9647F33-C6B7-465C-99D1-255238B283A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B39E98C-A9F9-4506-86DA-507CCCFEFA56}"/>
              </a:ext>
            </a:extLst>
          </p:cNvPr>
          <p:cNvSpPr>
            <a:spLocks noGrp="1"/>
          </p:cNvSpPr>
          <p:nvPr>
            <p:ph type="sldNum" sz="quarter" idx="12"/>
          </p:nvPr>
        </p:nvSpPr>
        <p:spPr/>
        <p:txBody>
          <a:bodyPr/>
          <a:lstStyle>
            <a:lvl1pPr>
              <a:defRPr/>
            </a:lvl1pPr>
          </a:lstStyle>
          <a:p>
            <a:fld id="{A88657AE-A35A-4D9C-9944-BBF170629111}" type="slidenum">
              <a:rPr lang="en-US" altLang="en-US"/>
              <a:pPr/>
              <a:t>‹#›</a:t>
            </a:fld>
            <a:endParaRPr lang="en-US" altLang="en-US"/>
          </a:p>
        </p:txBody>
      </p:sp>
    </p:spTree>
    <p:extLst>
      <p:ext uri="{BB962C8B-B14F-4D97-AF65-F5344CB8AC3E}">
        <p14:creationId xmlns:p14="http://schemas.microsoft.com/office/powerpoint/2010/main" val="2988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4368"/>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1747">
                <a:solidFill>
                  <a:schemeClr val="tx1">
                    <a:tint val="75000"/>
                  </a:schemeClr>
                </a:solidFill>
              </a:defRPr>
            </a:lvl1pPr>
            <a:lvl2pPr marL="332813" indent="0">
              <a:buNone/>
              <a:defRPr sz="1456">
                <a:solidFill>
                  <a:schemeClr val="tx1">
                    <a:tint val="75000"/>
                  </a:schemeClr>
                </a:solidFill>
              </a:defRPr>
            </a:lvl2pPr>
            <a:lvl3pPr marL="665627" indent="0">
              <a:buNone/>
              <a:defRPr sz="1310">
                <a:solidFill>
                  <a:schemeClr val="tx1">
                    <a:tint val="75000"/>
                  </a:schemeClr>
                </a:solidFill>
              </a:defRPr>
            </a:lvl3pPr>
            <a:lvl4pPr marL="998440" indent="0">
              <a:buNone/>
              <a:defRPr sz="1165">
                <a:solidFill>
                  <a:schemeClr val="tx1">
                    <a:tint val="75000"/>
                  </a:schemeClr>
                </a:solidFill>
              </a:defRPr>
            </a:lvl4pPr>
            <a:lvl5pPr marL="1331253" indent="0">
              <a:buNone/>
              <a:defRPr sz="1165">
                <a:solidFill>
                  <a:schemeClr val="tx1">
                    <a:tint val="75000"/>
                  </a:schemeClr>
                </a:solidFill>
              </a:defRPr>
            </a:lvl5pPr>
            <a:lvl6pPr marL="1664066" indent="0">
              <a:buNone/>
              <a:defRPr sz="1165">
                <a:solidFill>
                  <a:schemeClr val="tx1">
                    <a:tint val="75000"/>
                  </a:schemeClr>
                </a:solidFill>
              </a:defRPr>
            </a:lvl6pPr>
            <a:lvl7pPr marL="1996880" indent="0">
              <a:buNone/>
              <a:defRPr sz="1165">
                <a:solidFill>
                  <a:schemeClr val="tx1">
                    <a:tint val="75000"/>
                  </a:schemeClr>
                </a:solidFill>
              </a:defRPr>
            </a:lvl7pPr>
            <a:lvl8pPr marL="2329693" indent="0">
              <a:buNone/>
              <a:defRPr sz="1165">
                <a:solidFill>
                  <a:schemeClr val="tx1">
                    <a:tint val="75000"/>
                  </a:schemeClr>
                </a:solidFill>
              </a:defRPr>
            </a:lvl8pPr>
            <a:lvl9pPr marL="2662506" indent="0">
              <a:buNone/>
              <a:defRPr sz="116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BB49D0-9C7E-4243-AC41-EF7637AB7E3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31363A1-5265-482A-ACAC-167EB5C4381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DBE4EC7-681F-458C-AF93-E4B22CC634CD}"/>
              </a:ext>
            </a:extLst>
          </p:cNvPr>
          <p:cNvSpPr>
            <a:spLocks noGrp="1"/>
          </p:cNvSpPr>
          <p:nvPr>
            <p:ph type="sldNum" sz="quarter" idx="12"/>
          </p:nvPr>
        </p:nvSpPr>
        <p:spPr/>
        <p:txBody>
          <a:bodyPr/>
          <a:lstStyle>
            <a:lvl1pPr>
              <a:defRPr/>
            </a:lvl1pPr>
          </a:lstStyle>
          <a:p>
            <a:fld id="{90D25D6E-2EFA-4816-8B13-C990092E30D5}" type="slidenum">
              <a:rPr lang="en-US" altLang="en-US"/>
              <a:pPr/>
              <a:t>‹#›</a:t>
            </a:fld>
            <a:endParaRPr lang="en-US" altLang="en-US"/>
          </a:p>
        </p:txBody>
      </p:sp>
    </p:spTree>
    <p:extLst>
      <p:ext uri="{BB962C8B-B14F-4D97-AF65-F5344CB8AC3E}">
        <p14:creationId xmlns:p14="http://schemas.microsoft.com/office/powerpoint/2010/main" val="415684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1AC841A-3AD2-43FC-B739-2C14F0B3038A}" type="datetimeFigureOut">
              <a:rPr lang="en-US"/>
              <a:pPr>
                <a:defRPr/>
              </a:pPr>
              <a:t>9/22/2023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24880-BA39-4840-B9DA-12149F1416C9}" type="slidenum">
              <a:rPr lang="en-US" altLang="en-US"/>
              <a:pPr>
                <a:defRPr/>
              </a:pPr>
              <a:t>‹#›</a:t>
            </a:fld>
            <a:endParaRPr lang="en-US" altLang="en-US"/>
          </a:p>
        </p:txBody>
      </p:sp>
    </p:spTree>
    <p:extLst>
      <p:ext uri="{BB962C8B-B14F-4D97-AF65-F5344CB8AC3E}">
        <p14:creationId xmlns:p14="http://schemas.microsoft.com/office/powerpoint/2010/main" val="1414435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DBAE8F1-4B45-40E8-BC1E-30A782FA66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89E6C551-CBD3-4989-B54F-1FF08580C78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9CF04DD-97A5-4966-AF13-969056CC3292}"/>
              </a:ext>
            </a:extLst>
          </p:cNvPr>
          <p:cNvSpPr>
            <a:spLocks noGrp="1"/>
          </p:cNvSpPr>
          <p:nvPr>
            <p:ph type="sldNum" sz="quarter" idx="12"/>
          </p:nvPr>
        </p:nvSpPr>
        <p:spPr/>
        <p:txBody>
          <a:bodyPr/>
          <a:lstStyle>
            <a:lvl1pPr>
              <a:defRPr/>
            </a:lvl1pPr>
          </a:lstStyle>
          <a:p>
            <a:fld id="{B30AF63C-8CBA-474B-A0D8-20C276685E30}" type="slidenum">
              <a:rPr lang="en-US" altLang="en-US"/>
              <a:pPr/>
              <a:t>‹#›</a:t>
            </a:fld>
            <a:endParaRPr lang="en-US" altLang="en-US"/>
          </a:p>
        </p:txBody>
      </p:sp>
    </p:spTree>
    <p:extLst>
      <p:ext uri="{BB962C8B-B14F-4D97-AF65-F5344CB8AC3E}">
        <p14:creationId xmlns:p14="http://schemas.microsoft.com/office/powerpoint/2010/main" val="69774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747" b="1"/>
            </a:lvl1pPr>
            <a:lvl2pPr marL="332813" indent="0">
              <a:buNone/>
              <a:defRPr sz="1456" b="1"/>
            </a:lvl2pPr>
            <a:lvl3pPr marL="665627" indent="0">
              <a:buNone/>
              <a:defRPr sz="1310" b="1"/>
            </a:lvl3pPr>
            <a:lvl4pPr marL="998440" indent="0">
              <a:buNone/>
              <a:defRPr sz="1165" b="1"/>
            </a:lvl4pPr>
            <a:lvl5pPr marL="1331253" indent="0">
              <a:buNone/>
              <a:defRPr sz="1165" b="1"/>
            </a:lvl5pPr>
            <a:lvl6pPr marL="1664066" indent="0">
              <a:buNone/>
              <a:defRPr sz="1165" b="1"/>
            </a:lvl6pPr>
            <a:lvl7pPr marL="1996880" indent="0">
              <a:buNone/>
              <a:defRPr sz="1165" b="1"/>
            </a:lvl7pPr>
            <a:lvl8pPr marL="2329693" indent="0">
              <a:buNone/>
              <a:defRPr sz="1165" b="1"/>
            </a:lvl8pPr>
            <a:lvl9pPr marL="2662506" indent="0">
              <a:buNone/>
              <a:defRPr sz="1165"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747" b="1"/>
            </a:lvl1pPr>
            <a:lvl2pPr marL="332813" indent="0">
              <a:buNone/>
              <a:defRPr sz="1456" b="1"/>
            </a:lvl2pPr>
            <a:lvl3pPr marL="665627" indent="0">
              <a:buNone/>
              <a:defRPr sz="1310" b="1"/>
            </a:lvl3pPr>
            <a:lvl4pPr marL="998440" indent="0">
              <a:buNone/>
              <a:defRPr sz="1165" b="1"/>
            </a:lvl4pPr>
            <a:lvl5pPr marL="1331253" indent="0">
              <a:buNone/>
              <a:defRPr sz="1165" b="1"/>
            </a:lvl5pPr>
            <a:lvl6pPr marL="1664066" indent="0">
              <a:buNone/>
              <a:defRPr sz="1165" b="1"/>
            </a:lvl6pPr>
            <a:lvl7pPr marL="1996880" indent="0">
              <a:buNone/>
              <a:defRPr sz="1165" b="1"/>
            </a:lvl7pPr>
            <a:lvl8pPr marL="2329693" indent="0">
              <a:buNone/>
              <a:defRPr sz="1165" b="1"/>
            </a:lvl8pPr>
            <a:lvl9pPr marL="2662506" indent="0">
              <a:buNone/>
              <a:defRPr sz="1165"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75888BE-7847-4FA5-A606-0F02CF6CF6F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AEFA7376-904E-4D77-BB86-46D58EF09A4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21D2CCC5-F99B-425D-AAEE-54082F7622E2}"/>
              </a:ext>
            </a:extLst>
          </p:cNvPr>
          <p:cNvSpPr>
            <a:spLocks noGrp="1"/>
          </p:cNvSpPr>
          <p:nvPr>
            <p:ph type="sldNum" sz="quarter" idx="12"/>
          </p:nvPr>
        </p:nvSpPr>
        <p:spPr/>
        <p:txBody>
          <a:bodyPr/>
          <a:lstStyle>
            <a:lvl1pPr>
              <a:defRPr/>
            </a:lvl1pPr>
          </a:lstStyle>
          <a:p>
            <a:fld id="{E79CBA66-B85E-4E29-B23C-E17A4D4D1BCA}" type="slidenum">
              <a:rPr lang="en-US" altLang="en-US"/>
              <a:pPr/>
              <a:t>‹#›</a:t>
            </a:fld>
            <a:endParaRPr lang="en-US" altLang="en-US"/>
          </a:p>
        </p:txBody>
      </p:sp>
    </p:spTree>
    <p:extLst>
      <p:ext uri="{BB962C8B-B14F-4D97-AF65-F5344CB8AC3E}">
        <p14:creationId xmlns:p14="http://schemas.microsoft.com/office/powerpoint/2010/main" val="407908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FE69360-FD0C-4079-8087-09442F1A630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A6A7DCA-4292-497D-8F40-354055DCA33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307A5C0D-A991-44D7-B46A-A56305EF0A79}"/>
              </a:ext>
            </a:extLst>
          </p:cNvPr>
          <p:cNvSpPr>
            <a:spLocks noGrp="1"/>
          </p:cNvSpPr>
          <p:nvPr>
            <p:ph type="sldNum" sz="quarter" idx="12"/>
          </p:nvPr>
        </p:nvSpPr>
        <p:spPr/>
        <p:txBody>
          <a:bodyPr/>
          <a:lstStyle>
            <a:lvl1pPr>
              <a:defRPr/>
            </a:lvl1pPr>
          </a:lstStyle>
          <a:p>
            <a:fld id="{6F708E65-3FA9-449A-9730-3A4DF2E0D4E8}" type="slidenum">
              <a:rPr lang="en-US" altLang="en-US"/>
              <a:pPr/>
              <a:t>‹#›</a:t>
            </a:fld>
            <a:endParaRPr lang="en-US" altLang="en-US"/>
          </a:p>
        </p:txBody>
      </p:sp>
    </p:spTree>
    <p:extLst>
      <p:ext uri="{BB962C8B-B14F-4D97-AF65-F5344CB8AC3E}">
        <p14:creationId xmlns:p14="http://schemas.microsoft.com/office/powerpoint/2010/main" val="199207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AEF605-E793-4D15-ADC1-604D839D78DE}"/>
              </a:ext>
            </a:extLst>
          </p:cNvPr>
          <p:cNvSpPr>
            <a:spLocks noGrp="1"/>
          </p:cNvSpPr>
          <p:nvPr>
            <p:ph type="dt" sz="half" idx="10"/>
          </p:nvPr>
        </p:nvSpPr>
        <p:spPr/>
        <p:txBody>
          <a:bodyPr/>
          <a:lstStyle>
            <a:lvl1pPr>
              <a:defRPr/>
            </a:lvl1pPr>
          </a:lstStyle>
          <a:p>
            <a:pPr>
              <a:defRPr/>
            </a:pPr>
            <a:endParaRPr lang="en-US" altLang="en-US" dirty="0"/>
          </a:p>
        </p:txBody>
      </p:sp>
      <p:sp>
        <p:nvSpPr>
          <p:cNvPr id="3" name="Footer Placeholder 4">
            <a:extLst>
              <a:ext uri="{FF2B5EF4-FFF2-40B4-BE49-F238E27FC236}">
                <a16:creationId xmlns:a16="http://schemas.microsoft.com/office/drawing/2014/main" id="{B621B2C0-974F-421D-9F25-1C15A072FD93}"/>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844BF8BF-D111-44B1-8EC8-8029B1AD8679}"/>
              </a:ext>
            </a:extLst>
          </p:cNvPr>
          <p:cNvSpPr>
            <a:spLocks noGrp="1"/>
          </p:cNvSpPr>
          <p:nvPr>
            <p:ph type="sldNum" sz="quarter" idx="12"/>
          </p:nvPr>
        </p:nvSpPr>
        <p:spPr/>
        <p:txBody>
          <a:bodyPr/>
          <a:lstStyle>
            <a:lvl1pPr>
              <a:defRPr/>
            </a:lvl1pPr>
          </a:lstStyle>
          <a:p>
            <a:fld id="{4ECEF8DB-9C98-449F-896C-24AF2EF61AF5}" type="slidenum">
              <a:rPr lang="en-US" altLang="en-US"/>
              <a:pPr/>
              <a:t>‹#›</a:t>
            </a:fld>
            <a:endParaRPr lang="en-US" altLang="en-US"/>
          </a:p>
        </p:txBody>
      </p:sp>
    </p:spTree>
    <p:extLst>
      <p:ext uri="{BB962C8B-B14F-4D97-AF65-F5344CB8AC3E}">
        <p14:creationId xmlns:p14="http://schemas.microsoft.com/office/powerpoint/2010/main" val="137307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33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2330"/>
            </a:lvl1pPr>
            <a:lvl2pPr>
              <a:defRPr sz="2038"/>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165"/>
            </a:lvl1pPr>
            <a:lvl2pPr marL="332813" indent="0">
              <a:buNone/>
              <a:defRPr sz="1019"/>
            </a:lvl2pPr>
            <a:lvl3pPr marL="665627" indent="0">
              <a:buNone/>
              <a:defRPr sz="874"/>
            </a:lvl3pPr>
            <a:lvl4pPr marL="998440" indent="0">
              <a:buNone/>
              <a:defRPr sz="728"/>
            </a:lvl4pPr>
            <a:lvl5pPr marL="1331253" indent="0">
              <a:buNone/>
              <a:defRPr sz="728"/>
            </a:lvl5pPr>
            <a:lvl6pPr marL="1664066" indent="0">
              <a:buNone/>
              <a:defRPr sz="728"/>
            </a:lvl6pPr>
            <a:lvl7pPr marL="1996880" indent="0">
              <a:buNone/>
              <a:defRPr sz="728"/>
            </a:lvl7pPr>
            <a:lvl8pPr marL="2329693" indent="0">
              <a:buNone/>
              <a:defRPr sz="728"/>
            </a:lvl8pPr>
            <a:lvl9pPr marL="2662506" indent="0">
              <a:buNone/>
              <a:defRPr sz="728"/>
            </a:lvl9pPr>
          </a:lstStyle>
          <a:p>
            <a:pPr lvl="0"/>
            <a:r>
              <a:rPr lang="en-US"/>
              <a:t>Edit Master text styles</a:t>
            </a:r>
          </a:p>
        </p:txBody>
      </p:sp>
      <p:sp>
        <p:nvSpPr>
          <p:cNvPr id="5" name="Date Placeholder 3">
            <a:extLst>
              <a:ext uri="{FF2B5EF4-FFF2-40B4-BE49-F238E27FC236}">
                <a16:creationId xmlns:a16="http://schemas.microsoft.com/office/drawing/2014/main" id="{9D367F87-8F2F-48AC-8F7A-3E0F7B3F2D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5DF587E-5D79-4972-99A8-C85EBFF9FCC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15A8E4A-C8E2-4DD7-827F-9BCD65693926}"/>
              </a:ext>
            </a:extLst>
          </p:cNvPr>
          <p:cNvSpPr>
            <a:spLocks noGrp="1"/>
          </p:cNvSpPr>
          <p:nvPr>
            <p:ph type="sldNum" sz="quarter" idx="12"/>
          </p:nvPr>
        </p:nvSpPr>
        <p:spPr/>
        <p:txBody>
          <a:bodyPr/>
          <a:lstStyle>
            <a:lvl1pPr>
              <a:defRPr/>
            </a:lvl1pPr>
          </a:lstStyle>
          <a:p>
            <a:fld id="{B60E816A-9EE3-4C29-89B6-2C7BDF518086}" type="slidenum">
              <a:rPr lang="en-US" altLang="en-US"/>
              <a:pPr/>
              <a:t>‹#›</a:t>
            </a:fld>
            <a:endParaRPr lang="en-US" altLang="en-US"/>
          </a:p>
        </p:txBody>
      </p:sp>
    </p:spTree>
    <p:extLst>
      <p:ext uri="{BB962C8B-B14F-4D97-AF65-F5344CB8AC3E}">
        <p14:creationId xmlns:p14="http://schemas.microsoft.com/office/powerpoint/2010/main" val="82077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33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2330"/>
            </a:lvl1pPr>
            <a:lvl2pPr marL="332813" indent="0">
              <a:buNone/>
              <a:defRPr sz="2038"/>
            </a:lvl2pPr>
            <a:lvl3pPr marL="665627" indent="0">
              <a:buNone/>
              <a:defRPr sz="1747"/>
            </a:lvl3pPr>
            <a:lvl4pPr marL="998440" indent="0">
              <a:buNone/>
              <a:defRPr sz="1456"/>
            </a:lvl4pPr>
            <a:lvl5pPr marL="1331253" indent="0">
              <a:buNone/>
              <a:defRPr sz="1456"/>
            </a:lvl5pPr>
            <a:lvl6pPr marL="1664066" indent="0">
              <a:buNone/>
              <a:defRPr sz="1456"/>
            </a:lvl6pPr>
            <a:lvl7pPr marL="1996880" indent="0">
              <a:buNone/>
              <a:defRPr sz="1456"/>
            </a:lvl7pPr>
            <a:lvl8pPr marL="2329693" indent="0">
              <a:buNone/>
              <a:defRPr sz="1456"/>
            </a:lvl8pPr>
            <a:lvl9pPr marL="2662506" indent="0">
              <a:buNone/>
              <a:defRPr sz="1456"/>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165"/>
            </a:lvl1pPr>
            <a:lvl2pPr marL="332813" indent="0">
              <a:buNone/>
              <a:defRPr sz="1019"/>
            </a:lvl2pPr>
            <a:lvl3pPr marL="665627" indent="0">
              <a:buNone/>
              <a:defRPr sz="874"/>
            </a:lvl3pPr>
            <a:lvl4pPr marL="998440" indent="0">
              <a:buNone/>
              <a:defRPr sz="728"/>
            </a:lvl4pPr>
            <a:lvl5pPr marL="1331253" indent="0">
              <a:buNone/>
              <a:defRPr sz="728"/>
            </a:lvl5pPr>
            <a:lvl6pPr marL="1664066" indent="0">
              <a:buNone/>
              <a:defRPr sz="728"/>
            </a:lvl6pPr>
            <a:lvl7pPr marL="1996880" indent="0">
              <a:buNone/>
              <a:defRPr sz="728"/>
            </a:lvl7pPr>
            <a:lvl8pPr marL="2329693" indent="0">
              <a:buNone/>
              <a:defRPr sz="728"/>
            </a:lvl8pPr>
            <a:lvl9pPr marL="2662506" indent="0">
              <a:buNone/>
              <a:defRPr sz="728"/>
            </a:lvl9pPr>
          </a:lstStyle>
          <a:p>
            <a:pPr lvl="0"/>
            <a:r>
              <a:rPr lang="en-US"/>
              <a:t>Edit Master text styles</a:t>
            </a:r>
          </a:p>
        </p:txBody>
      </p:sp>
      <p:sp>
        <p:nvSpPr>
          <p:cNvPr id="5" name="Date Placeholder 3">
            <a:extLst>
              <a:ext uri="{FF2B5EF4-FFF2-40B4-BE49-F238E27FC236}">
                <a16:creationId xmlns:a16="http://schemas.microsoft.com/office/drawing/2014/main" id="{8F34D40C-CCA7-42E1-A0BC-1720D526151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F1E845A-9E32-474B-BB4E-27024EF3ABC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CD470D4-15BB-4455-9BBF-11B3C40D8684}"/>
              </a:ext>
            </a:extLst>
          </p:cNvPr>
          <p:cNvSpPr>
            <a:spLocks noGrp="1"/>
          </p:cNvSpPr>
          <p:nvPr>
            <p:ph type="sldNum" sz="quarter" idx="12"/>
          </p:nvPr>
        </p:nvSpPr>
        <p:spPr/>
        <p:txBody>
          <a:bodyPr/>
          <a:lstStyle>
            <a:lvl1pPr>
              <a:defRPr/>
            </a:lvl1pPr>
          </a:lstStyle>
          <a:p>
            <a:fld id="{E003A018-2E19-4F32-ADE1-14B4EB2E8608}" type="slidenum">
              <a:rPr lang="en-US" altLang="en-US"/>
              <a:pPr/>
              <a:t>‹#›</a:t>
            </a:fld>
            <a:endParaRPr lang="en-US" altLang="en-US"/>
          </a:p>
        </p:txBody>
      </p:sp>
    </p:spTree>
    <p:extLst>
      <p:ext uri="{BB962C8B-B14F-4D97-AF65-F5344CB8AC3E}">
        <p14:creationId xmlns:p14="http://schemas.microsoft.com/office/powerpoint/2010/main" val="354562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294254-0CCE-4069-BF56-493F976895A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41F268E-A0AD-4AF9-83F9-5215BFB5E43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4F34A2C-3805-4D67-95A9-2E0D688A2221}"/>
              </a:ext>
            </a:extLst>
          </p:cNvPr>
          <p:cNvSpPr>
            <a:spLocks noGrp="1"/>
          </p:cNvSpPr>
          <p:nvPr>
            <p:ph type="sldNum" sz="quarter" idx="12"/>
          </p:nvPr>
        </p:nvSpPr>
        <p:spPr/>
        <p:txBody>
          <a:bodyPr/>
          <a:lstStyle>
            <a:lvl1pPr>
              <a:defRPr/>
            </a:lvl1pPr>
          </a:lstStyle>
          <a:p>
            <a:fld id="{C339FF41-5E86-442D-9CF7-A3821FA3B56D}" type="slidenum">
              <a:rPr lang="en-US" altLang="en-US"/>
              <a:pPr/>
              <a:t>‹#›</a:t>
            </a:fld>
            <a:endParaRPr lang="en-US" altLang="en-US"/>
          </a:p>
        </p:txBody>
      </p:sp>
    </p:spTree>
    <p:extLst>
      <p:ext uri="{BB962C8B-B14F-4D97-AF65-F5344CB8AC3E}">
        <p14:creationId xmlns:p14="http://schemas.microsoft.com/office/powerpoint/2010/main" val="34414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899"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8876C1-7F55-4174-ABA3-27A643BB6DF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1B87DA2-4028-49B9-9ED9-99B5712EE7A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E586DD9-E2E2-48F0-9726-92BE0CCB00C6}"/>
              </a:ext>
            </a:extLst>
          </p:cNvPr>
          <p:cNvSpPr>
            <a:spLocks noGrp="1"/>
          </p:cNvSpPr>
          <p:nvPr>
            <p:ph type="sldNum" sz="quarter" idx="12"/>
          </p:nvPr>
        </p:nvSpPr>
        <p:spPr/>
        <p:txBody>
          <a:bodyPr/>
          <a:lstStyle>
            <a:lvl1pPr>
              <a:defRPr/>
            </a:lvl1pPr>
          </a:lstStyle>
          <a:p>
            <a:fld id="{327C5278-FA75-4136-ACD5-B005157E5F22}" type="slidenum">
              <a:rPr lang="en-US" altLang="en-US"/>
              <a:pPr/>
              <a:t>‹#›</a:t>
            </a:fld>
            <a:endParaRPr lang="en-US" altLang="en-US"/>
          </a:p>
        </p:txBody>
      </p:sp>
    </p:spTree>
    <p:extLst>
      <p:ext uri="{BB962C8B-B14F-4D97-AF65-F5344CB8AC3E}">
        <p14:creationId xmlns:p14="http://schemas.microsoft.com/office/powerpoint/2010/main" val="102054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85A250D-CC3E-4346-94D7-BDB3B0EABE7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060B075-856D-4D7E-8E6F-BBDE9B8263A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5BE9970-E742-4CC9-B29B-5AC4D0992DD2}"/>
              </a:ext>
            </a:extLst>
          </p:cNvPr>
          <p:cNvSpPr>
            <a:spLocks noGrp="1"/>
          </p:cNvSpPr>
          <p:nvPr>
            <p:ph type="sldNum" sz="quarter" idx="12"/>
          </p:nvPr>
        </p:nvSpPr>
        <p:spPr/>
        <p:txBody>
          <a:bodyPr/>
          <a:lstStyle>
            <a:lvl1pPr>
              <a:defRPr/>
            </a:lvl1pPr>
          </a:lstStyle>
          <a:p>
            <a:fld id="{6FF14A49-493F-4FE0-9DF2-7BEB55AD021B}" type="slidenum">
              <a:rPr lang="en-US" altLang="en-US"/>
              <a:pPr/>
              <a:t>‹#›</a:t>
            </a:fld>
            <a:endParaRPr lang="en-US" altLang="en-US"/>
          </a:p>
        </p:txBody>
      </p:sp>
    </p:spTree>
    <p:extLst>
      <p:ext uri="{BB962C8B-B14F-4D97-AF65-F5344CB8AC3E}">
        <p14:creationId xmlns:p14="http://schemas.microsoft.com/office/powerpoint/2010/main" val="181122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07E118-A529-46F9-A173-2DE2EDC64AD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9647F33-C6B7-465C-99D1-255238B283A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B39E98C-A9F9-4506-86DA-507CCCFEFA56}"/>
              </a:ext>
            </a:extLst>
          </p:cNvPr>
          <p:cNvSpPr>
            <a:spLocks noGrp="1"/>
          </p:cNvSpPr>
          <p:nvPr>
            <p:ph type="sldNum" sz="quarter" idx="12"/>
          </p:nvPr>
        </p:nvSpPr>
        <p:spPr/>
        <p:txBody>
          <a:bodyPr/>
          <a:lstStyle>
            <a:lvl1pPr>
              <a:defRPr/>
            </a:lvl1pPr>
          </a:lstStyle>
          <a:p>
            <a:fld id="{A88657AE-A35A-4D9C-9944-BBF170629111}" type="slidenum">
              <a:rPr lang="en-US" altLang="en-US"/>
              <a:pPr/>
              <a:t>‹#›</a:t>
            </a:fld>
            <a:endParaRPr lang="en-US" altLang="en-US"/>
          </a:p>
        </p:txBody>
      </p:sp>
    </p:spTree>
    <p:extLst>
      <p:ext uri="{BB962C8B-B14F-4D97-AF65-F5344CB8AC3E}">
        <p14:creationId xmlns:p14="http://schemas.microsoft.com/office/powerpoint/2010/main" val="414280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D89ED3D-0978-4E2E-9953-DB158CD04691}" type="datetimeFigureOut">
              <a:rPr lang="en-US"/>
              <a:pPr>
                <a:defRPr/>
              </a:pPr>
              <a:t>9/22/2023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2B9BE-9FCC-4AFD-A5BF-3CC4273913FA}" type="slidenum">
              <a:rPr lang="en-US" altLang="en-US"/>
              <a:pPr>
                <a:defRPr/>
              </a:pPr>
              <a:t>‹#›</a:t>
            </a:fld>
            <a:endParaRPr lang="en-US" altLang="en-US"/>
          </a:p>
        </p:txBody>
      </p:sp>
    </p:spTree>
    <p:extLst>
      <p:ext uri="{BB962C8B-B14F-4D97-AF65-F5344CB8AC3E}">
        <p14:creationId xmlns:p14="http://schemas.microsoft.com/office/powerpoint/2010/main" val="1380257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BB49D0-9C7E-4243-AC41-EF7637AB7E3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31363A1-5265-482A-ACAC-167EB5C4381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DBE4EC7-681F-458C-AF93-E4B22CC634CD}"/>
              </a:ext>
            </a:extLst>
          </p:cNvPr>
          <p:cNvSpPr>
            <a:spLocks noGrp="1"/>
          </p:cNvSpPr>
          <p:nvPr>
            <p:ph type="sldNum" sz="quarter" idx="12"/>
          </p:nvPr>
        </p:nvSpPr>
        <p:spPr/>
        <p:txBody>
          <a:bodyPr/>
          <a:lstStyle>
            <a:lvl1pPr>
              <a:defRPr/>
            </a:lvl1pPr>
          </a:lstStyle>
          <a:p>
            <a:fld id="{90D25D6E-2EFA-4816-8B13-C990092E30D5}" type="slidenum">
              <a:rPr lang="en-US" altLang="en-US"/>
              <a:pPr/>
              <a:t>‹#›</a:t>
            </a:fld>
            <a:endParaRPr lang="en-US" altLang="en-US"/>
          </a:p>
        </p:txBody>
      </p:sp>
    </p:spTree>
    <p:extLst>
      <p:ext uri="{BB962C8B-B14F-4D97-AF65-F5344CB8AC3E}">
        <p14:creationId xmlns:p14="http://schemas.microsoft.com/office/powerpoint/2010/main" val="8939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DBAE8F1-4B45-40E8-BC1E-30A782FA66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89E6C551-CBD3-4989-B54F-1FF08580C78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9CF04DD-97A5-4966-AF13-969056CC3292}"/>
              </a:ext>
            </a:extLst>
          </p:cNvPr>
          <p:cNvSpPr>
            <a:spLocks noGrp="1"/>
          </p:cNvSpPr>
          <p:nvPr>
            <p:ph type="sldNum" sz="quarter" idx="12"/>
          </p:nvPr>
        </p:nvSpPr>
        <p:spPr/>
        <p:txBody>
          <a:bodyPr/>
          <a:lstStyle>
            <a:lvl1pPr>
              <a:defRPr/>
            </a:lvl1pPr>
          </a:lstStyle>
          <a:p>
            <a:fld id="{B30AF63C-8CBA-474B-A0D8-20C276685E30}" type="slidenum">
              <a:rPr lang="en-US" altLang="en-US"/>
              <a:pPr/>
              <a:t>‹#›</a:t>
            </a:fld>
            <a:endParaRPr lang="en-US" altLang="en-US"/>
          </a:p>
        </p:txBody>
      </p:sp>
    </p:spTree>
    <p:extLst>
      <p:ext uri="{BB962C8B-B14F-4D97-AF65-F5344CB8AC3E}">
        <p14:creationId xmlns:p14="http://schemas.microsoft.com/office/powerpoint/2010/main" val="171776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75888BE-7847-4FA5-A606-0F02CF6CF6F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AEFA7376-904E-4D77-BB86-46D58EF09A4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21D2CCC5-F99B-425D-AAEE-54082F7622E2}"/>
              </a:ext>
            </a:extLst>
          </p:cNvPr>
          <p:cNvSpPr>
            <a:spLocks noGrp="1"/>
          </p:cNvSpPr>
          <p:nvPr>
            <p:ph type="sldNum" sz="quarter" idx="12"/>
          </p:nvPr>
        </p:nvSpPr>
        <p:spPr/>
        <p:txBody>
          <a:bodyPr/>
          <a:lstStyle>
            <a:lvl1pPr>
              <a:defRPr/>
            </a:lvl1pPr>
          </a:lstStyle>
          <a:p>
            <a:fld id="{E79CBA66-B85E-4E29-B23C-E17A4D4D1BCA}" type="slidenum">
              <a:rPr lang="en-US" altLang="en-US"/>
              <a:pPr/>
              <a:t>‹#›</a:t>
            </a:fld>
            <a:endParaRPr lang="en-US" altLang="en-US"/>
          </a:p>
        </p:txBody>
      </p:sp>
    </p:spTree>
    <p:extLst>
      <p:ext uri="{BB962C8B-B14F-4D97-AF65-F5344CB8AC3E}">
        <p14:creationId xmlns:p14="http://schemas.microsoft.com/office/powerpoint/2010/main" val="319271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FE69360-FD0C-4079-8087-09442F1A630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A6A7DCA-4292-497D-8F40-354055DCA33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307A5C0D-A991-44D7-B46A-A56305EF0A79}"/>
              </a:ext>
            </a:extLst>
          </p:cNvPr>
          <p:cNvSpPr>
            <a:spLocks noGrp="1"/>
          </p:cNvSpPr>
          <p:nvPr>
            <p:ph type="sldNum" sz="quarter" idx="12"/>
          </p:nvPr>
        </p:nvSpPr>
        <p:spPr/>
        <p:txBody>
          <a:bodyPr/>
          <a:lstStyle>
            <a:lvl1pPr>
              <a:defRPr/>
            </a:lvl1pPr>
          </a:lstStyle>
          <a:p>
            <a:fld id="{6F708E65-3FA9-449A-9730-3A4DF2E0D4E8}" type="slidenum">
              <a:rPr lang="en-US" altLang="en-US"/>
              <a:pPr/>
              <a:t>‹#›</a:t>
            </a:fld>
            <a:endParaRPr lang="en-US" altLang="en-US"/>
          </a:p>
        </p:txBody>
      </p:sp>
    </p:spTree>
    <p:extLst>
      <p:ext uri="{BB962C8B-B14F-4D97-AF65-F5344CB8AC3E}">
        <p14:creationId xmlns:p14="http://schemas.microsoft.com/office/powerpoint/2010/main" val="328603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AEF605-E793-4D15-ADC1-604D839D78DE}"/>
              </a:ext>
            </a:extLst>
          </p:cNvPr>
          <p:cNvSpPr>
            <a:spLocks noGrp="1"/>
          </p:cNvSpPr>
          <p:nvPr>
            <p:ph type="dt" sz="half" idx="10"/>
          </p:nvPr>
        </p:nvSpPr>
        <p:spPr/>
        <p:txBody>
          <a:bodyPr/>
          <a:lstStyle>
            <a:lvl1pPr>
              <a:defRPr/>
            </a:lvl1pPr>
          </a:lstStyle>
          <a:p>
            <a:pPr>
              <a:defRPr/>
            </a:pPr>
            <a:endParaRPr lang="en-US" altLang="en-US" dirty="0"/>
          </a:p>
        </p:txBody>
      </p:sp>
      <p:sp>
        <p:nvSpPr>
          <p:cNvPr id="3" name="Footer Placeholder 4">
            <a:extLst>
              <a:ext uri="{FF2B5EF4-FFF2-40B4-BE49-F238E27FC236}">
                <a16:creationId xmlns:a16="http://schemas.microsoft.com/office/drawing/2014/main" id="{B621B2C0-974F-421D-9F25-1C15A072FD93}"/>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844BF8BF-D111-44B1-8EC8-8029B1AD8679}"/>
              </a:ext>
            </a:extLst>
          </p:cNvPr>
          <p:cNvSpPr>
            <a:spLocks noGrp="1"/>
          </p:cNvSpPr>
          <p:nvPr>
            <p:ph type="sldNum" sz="quarter" idx="12"/>
          </p:nvPr>
        </p:nvSpPr>
        <p:spPr/>
        <p:txBody>
          <a:bodyPr/>
          <a:lstStyle>
            <a:lvl1pPr>
              <a:defRPr/>
            </a:lvl1pPr>
          </a:lstStyle>
          <a:p>
            <a:fld id="{4ECEF8DB-9C98-449F-896C-24AF2EF61AF5}" type="slidenum">
              <a:rPr lang="en-US" altLang="en-US"/>
              <a:pPr/>
              <a:t>‹#›</a:t>
            </a:fld>
            <a:endParaRPr lang="en-US" altLang="en-US"/>
          </a:p>
        </p:txBody>
      </p:sp>
    </p:spTree>
    <p:extLst>
      <p:ext uri="{BB962C8B-B14F-4D97-AF65-F5344CB8AC3E}">
        <p14:creationId xmlns:p14="http://schemas.microsoft.com/office/powerpoint/2010/main" val="272866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D367F87-8F2F-48AC-8F7A-3E0F7B3F2D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5DF587E-5D79-4972-99A8-C85EBFF9FCC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15A8E4A-C8E2-4DD7-827F-9BCD65693926}"/>
              </a:ext>
            </a:extLst>
          </p:cNvPr>
          <p:cNvSpPr>
            <a:spLocks noGrp="1"/>
          </p:cNvSpPr>
          <p:nvPr>
            <p:ph type="sldNum" sz="quarter" idx="12"/>
          </p:nvPr>
        </p:nvSpPr>
        <p:spPr/>
        <p:txBody>
          <a:bodyPr/>
          <a:lstStyle>
            <a:lvl1pPr>
              <a:defRPr/>
            </a:lvl1pPr>
          </a:lstStyle>
          <a:p>
            <a:fld id="{B60E816A-9EE3-4C29-89B6-2C7BDF518086}" type="slidenum">
              <a:rPr lang="en-US" altLang="en-US"/>
              <a:pPr/>
              <a:t>‹#›</a:t>
            </a:fld>
            <a:endParaRPr lang="en-US" altLang="en-US"/>
          </a:p>
        </p:txBody>
      </p:sp>
    </p:spTree>
    <p:extLst>
      <p:ext uri="{BB962C8B-B14F-4D97-AF65-F5344CB8AC3E}">
        <p14:creationId xmlns:p14="http://schemas.microsoft.com/office/powerpoint/2010/main" val="72626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F34D40C-CCA7-42E1-A0BC-1720D526151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F1E845A-9E32-474B-BB4E-27024EF3ABC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CD470D4-15BB-4455-9BBF-11B3C40D8684}"/>
              </a:ext>
            </a:extLst>
          </p:cNvPr>
          <p:cNvSpPr>
            <a:spLocks noGrp="1"/>
          </p:cNvSpPr>
          <p:nvPr>
            <p:ph type="sldNum" sz="quarter" idx="12"/>
          </p:nvPr>
        </p:nvSpPr>
        <p:spPr/>
        <p:txBody>
          <a:bodyPr/>
          <a:lstStyle>
            <a:lvl1pPr>
              <a:defRPr/>
            </a:lvl1pPr>
          </a:lstStyle>
          <a:p>
            <a:fld id="{E003A018-2E19-4F32-ADE1-14B4EB2E8608}" type="slidenum">
              <a:rPr lang="en-US" altLang="en-US"/>
              <a:pPr/>
              <a:t>‹#›</a:t>
            </a:fld>
            <a:endParaRPr lang="en-US" altLang="en-US"/>
          </a:p>
        </p:txBody>
      </p:sp>
    </p:spTree>
    <p:extLst>
      <p:ext uri="{BB962C8B-B14F-4D97-AF65-F5344CB8AC3E}">
        <p14:creationId xmlns:p14="http://schemas.microsoft.com/office/powerpoint/2010/main" val="164845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294254-0CCE-4069-BF56-493F976895A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41F268E-A0AD-4AF9-83F9-5215BFB5E43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4F34A2C-3805-4D67-95A9-2E0D688A2221}"/>
              </a:ext>
            </a:extLst>
          </p:cNvPr>
          <p:cNvSpPr>
            <a:spLocks noGrp="1"/>
          </p:cNvSpPr>
          <p:nvPr>
            <p:ph type="sldNum" sz="quarter" idx="12"/>
          </p:nvPr>
        </p:nvSpPr>
        <p:spPr/>
        <p:txBody>
          <a:bodyPr/>
          <a:lstStyle>
            <a:lvl1pPr>
              <a:defRPr/>
            </a:lvl1pPr>
          </a:lstStyle>
          <a:p>
            <a:fld id="{C339FF41-5E86-442D-9CF7-A3821FA3B56D}" type="slidenum">
              <a:rPr lang="en-US" altLang="en-US"/>
              <a:pPr/>
              <a:t>‹#›</a:t>
            </a:fld>
            <a:endParaRPr lang="en-US" altLang="en-US"/>
          </a:p>
        </p:txBody>
      </p:sp>
    </p:spTree>
    <p:extLst>
      <p:ext uri="{BB962C8B-B14F-4D97-AF65-F5344CB8AC3E}">
        <p14:creationId xmlns:p14="http://schemas.microsoft.com/office/powerpoint/2010/main" val="38095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8876C1-7F55-4174-ABA3-27A643BB6DF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1B87DA2-4028-49B9-9ED9-99B5712EE7A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E586DD9-E2E2-48F0-9726-92BE0CCB00C6}"/>
              </a:ext>
            </a:extLst>
          </p:cNvPr>
          <p:cNvSpPr>
            <a:spLocks noGrp="1"/>
          </p:cNvSpPr>
          <p:nvPr>
            <p:ph type="sldNum" sz="quarter" idx="12"/>
          </p:nvPr>
        </p:nvSpPr>
        <p:spPr/>
        <p:txBody>
          <a:bodyPr/>
          <a:lstStyle>
            <a:lvl1pPr>
              <a:defRPr/>
            </a:lvl1pPr>
          </a:lstStyle>
          <a:p>
            <a:fld id="{327C5278-FA75-4136-ACD5-B005157E5F22}" type="slidenum">
              <a:rPr lang="en-US" altLang="en-US"/>
              <a:pPr/>
              <a:t>‹#›</a:t>
            </a:fld>
            <a:endParaRPr lang="en-US" altLang="en-US"/>
          </a:p>
        </p:txBody>
      </p:sp>
    </p:spTree>
    <p:extLst>
      <p:ext uri="{BB962C8B-B14F-4D97-AF65-F5344CB8AC3E}">
        <p14:creationId xmlns:p14="http://schemas.microsoft.com/office/powerpoint/2010/main" val="53625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5.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7.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jp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2.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7.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3.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759" y="6356351"/>
            <a:ext cx="284395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6A10EC5-64AF-4161-8D2B-FDFF8D732868}" type="datetimeFigureOut">
              <a:rPr lang="en-US"/>
              <a:pPr>
                <a:defRPr/>
              </a:pPr>
              <a:t>9/22/2023</a:t>
            </a:fld>
            <a:endParaRPr lang="en-US"/>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8288" y="6356351"/>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cs typeface="Arial" panose="020B0604020202020204" pitchFamily="34" charset="0"/>
              </a:defRPr>
            </a:lvl1pPr>
          </a:lstStyle>
          <a:p>
            <a:pPr>
              <a:defRPr/>
            </a:pPr>
            <a:fld id="{DE636F96-60B7-4510-88EA-1B7C9046DCB8}" type="slidenum">
              <a:rPr lang="en-US" altLang="en-US"/>
              <a:pPr>
                <a:defRPr/>
              </a:pPr>
              <a:t>‹#›</a:t>
            </a:fld>
            <a:endParaRPr lang="en-US" altLang="en-US"/>
          </a:p>
        </p:txBody>
      </p:sp>
    </p:spTree>
    <p:extLst>
      <p:ext uri="{BB962C8B-B14F-4D97-AF65-F5344CB8AC3E}">
        <p14:creationId xmlns:p14="http://schemas.microsoft.com/office/powerpoint/2010/main" val="1638267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32"/>
        <p:cNvGrpSpPr/>
        <p:nvPr/>
      </p:nvGrpSpPr>
      <p:grpSpPr>
        <a:xfrm>
          <a:off x="0" y="0"/>
          <a:ext cx="0" cy="0"/>
          <a:chOff x="0" y="0"/>
          <a:chExt cx="0" cy="0"/>
        </a:xfrm>
      </p:grpSpPr>
      <p:pic>
        <p:nvPicPr>
          <p:cNvPr id="33" name="Google Shape;33;p7" descr="A close up of a logo&#10;&#10;Description automatically generated"/>
          <p:cNvPicPr preferRelativeResize="0"/>
          <p:nvPr/>
        </p:nvPicPr>
        <p:blipFill rotWithShape="1">
          <a:blip r:embed="rId3">
            <a:alphaModFix/>
          </a:blip>
          <a:srcRect/>
          <a:stretch/>
        </p:blipFill>
        <p:spPr>
          <a:xfrm>
            <a:off x="176379" y="5977006"/>
            <a:ext cx="2088452" cy="715603"/>
          </a:xfrm>
          <a:prstGeom prst="rect">
            <a:avLst/>
          </a:prstGeom>
          <a:noFill/>
          <a:ln>
            <a:noFill/>
          </a:ln>
        </p:spPr>
      </p:pic>
    </p:spTree>
    <p:extLst>
      <p:ext uri="{BB962C8B-B14F-4D97-AF65-F5344CB8AC3E}">
        <p14:creationId xmlns:p14="http://schemas.microsoft.com/office/powerpoint/2010/main" val="550294241"/>
      </p:ext>
    </p:extLst>
  </p:cSld>
  <p:clrMap bg1="lt1" tx1="dk1" bg2="dk2" tx2="lt2" accent1="accent1" accent2="accent2" accent3="accent3" accent4="accent4" accent5="accent5" accent6="accent6" hlink="hlink" folHlink="folHlink"/>
  <p:sldLayoutIdLst>
    <p:sldLayoutId id="214748374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A0EBCA3E-F319-4ADF-ADFC-56407E00A1FC}"/>
              </a:ext>
            </a:extLst>
          </p:cNvPr>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A2B4E-F992-463E-B19C-64786C13701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9C0FCED-8687-4461-9B67-5A8664F624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74">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CE71123B-5C1B-4E25-83B0-203BA066539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874">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E34A18AF-2C07-4450-ACA2-B4939420EC30}"/>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874">
                <a:solidFill>
                  <a:srgbClr val="898989"/>
                </a:solidFill>
              </a:defRPr>
            </a:lvl1pPr>
          </a:lstStyle>
          <a:p>
            <a:fld id="{D376F5A7-8AFB-4F51-8EA2-20F99A8A35FF}" type="slidenum">
              <a:rPr lang="en-US" altLang="en-US"/>
              <a:pPr/>
              <a:t>‹#›</a:t>
            </a:fld>
            <a:endParaRPr lang="en-US" altLang="en-US"/>
          </a:p>
        </p:txBody>
      </p:sp>
      <p:pic>
        <p:nvPicPr>
          <p:cNvPr id="5127" name="Picture 9">
            <a:extLst>
              <a:ext uri="{FF2B5EF4-FFF2-40B4-BE49-F238E27FC236}">
                <a16:creationId xmlns:a16="http://schemas.microsoft.com/office/drawing/2014/main" id="{5B991A1E-D684-4833-970E-E2F7BAD2A01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l="12154" r="12914"/>
          <a:stretch>
            <a:fillRect/>
          </a:stretch>
        </p:blipFill>
        <p:spPr bwMode="auto">
          <a:xfrm>
            <a:off x="2" y="2"/>
            <a:ext cx="12269788"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11" descr="Rotary_invTRANS2">
            <a:extLst>
              <a:ext uri="{FF2B5EF4-FFF2-40B4-BE49-F238E27FC236}">
                <a16:creationId xmlns:a16="http://schemas.microsoft.com/office/drawing/2014/main" id="{2339EE94-7877-464C-9A74-F028B86313B6}"/>
              </a:ext>
            </a:extLst>
          </p:cNvPr>
          <p:cNvPicPr>
            <a:picLocks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153652" y="6140451"/>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0208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3203" kern="1200">
          <a:solidFill>
            <a:schemeClr val="tx1"/>
          </a:solidFill>
          <a:latin typeface="+mj-lt"/>
          <a:ea typeface="+mj-ea"/>
          <a:cs typeface="+mj-cs"/>
        </a:defRPr>
      </a:lvl1pPr>
      <a:lvl2pPr algn="l" rtl="0" eaLnBrk="0" fontAlgn="base" hangingPunct="0">
        <a:lnSpc>
          <a:spcPct val="90000"/>
        </a:lnSpc>
        <a:spcBef>
          <a:spcPct val="0"/>
        </a:spcBef>
        <a:spcAft>
          <a:spcPct val="0"/>
        </a:spcAft>
        <a:defRPr sz="3203">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203">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203">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203">
          <a:solidFill>
            <a:schemeClr val="tx1"/>
          </a:solidFill>
          <a:latin typeface="Calibri Light" panose="020F0302020204030204" pitchFamily="34" charset="0"/>
        </a:defRPr>
      </a:lvl5pPr>
      <a:lvl6pPr marL="332813" algn="l" rtl="0" fontAlgn="base">
        <a:lnSpc>
          <a:spcPct val="90000"/>
        </a:lnSpc>
        <a:spcBef>
          <a:spcPct val="0"/>
        </a:spcBef>
        <a:spcAft>
          <a:spcPct val="0"/>
        </a:spcAft>
        <a:defRPr sz="3203">
          <a:solidFill>
            <a:schemeClr val="tx1"/>
          </a:solidFill>
          <a:latin typeface="Calibri Light" panose="020F0302020204030204" pitchFamily="34" charset="0"/>
        </a:defRPr>
      </a:lvl6pPr>
      <a:lvl7pPr marL="665627" algn="l" rtl="0" fontAlgn="base">
        <a:lnSpc>
          <a:spcPct val="90000"/>
        </a:lnSpc>
        <a:spcBef>
          <a:spcPct val="0"/>
        </a:spcBef>
        <a:spcAft>
          <a:spcPct val="0"/>
        </a:spcAft>
        <a:defRPr sz="3203">
          <a:solidFill>
            <a:schemeClr val="tx1"/>
          </a:solidFill>
          <a:latin typeface="Calibri Light" panose="020F0302020204030204" pitchFamily="34" charset="0"/>
        </a:defRPr>
      </a:lvl7pPr>
      <a:lvl8pPr marL="998440" algn="l" rtl="0" fontAlgn="base">
        <a:lnSpc>
          <a:spcPct val="90000"/>
        </a:lnSpc>
        <a:spcBef>
          <a:spcPct val="0"/>
        </a:spcBef>
        <a:spcAft>
          <a:spcPct val="0"/>
        </a:spcAft>
        <a:defRPr sz="3203">
          <a:solidFill>
            <a:schemeClr val="tx1"/>
          </a:solidFill>
          <a:latin typeface="Calibri Light" panose="020F0302020204030204" pitchFamily="34" charset="0"/>
        </a:defRPr>
      </a:lvl8pPr>
      <a:lvl9pPr marL="1331253" algn="l" rtl="0" fontAlgn="base">
        <a:lnSpc>
          <a:spcPct val="90000"/>
        </a:lnSpc>
        <a:spcBef>
          <a:spcPct val="0"/>
        </a:spcBef>
        <a:spcAft>
          <a:spcPct val="0"/>
        </a:spcAft>
        <a:defRPr sz="3203">
          <a:solidFill>
            <a:schemeClr val="tx1"/>
          </a:solidFill>
          <a:latin typeface="Calibri Light" panose="020F0302020204030204" pitchFamily="34" charset="0"/>
        </a:defRPr>
      </a:lvl9pPr>
    </p:titleStyle>
    <p:bodyStyle>
      <a:lvl1pPr marL="166407" indent="-166407" algn="l" rtl="0" eaLnBrk="0" fontAlgn="base" hangingPunct="0">
        <a:lnSpc>
          <a:spcPct val="90000"/>
        </a:lnSpc>
        <a:spcBef>
          <a:spcPts val="728"/>
        </a:spcBef>
        <a:spcAft>
          <a:spcPct val="0"/>
        </a:spcAft>
        <a:buFont typeface="Arial" panose="020B0604020202020204" pitchFamily="34" charset="0"/>
        <a:buChar char="•"/>
        <a:defRPr sz="2038" kern="1200">
          <a:solidFill>
            <a:schemeClr val="tx1"/>
          </a:solidFill>
          <a:latin typeface="+mn-lt"/>
          <a:ea typeface="+mn-ea"/>
          <a:cs typeface="+mn-cs"/>
        </a:defRPr>
      </a:lvl1pPr>
      <a:lvl2pPr marL="499220" indent="-166407" algn="l" rtl="0" eaLnBrk="0" fontAlgn="base" hangingPunct="0">
        <a:lnSpc>
          <a:spcPct val="90000"/>
        </a:lnSpc>
        <a:spcBef>
          <a:spcPts val="364"/>
        </a:spcBef>
        <a:spcAft>
          <a:spcPct val="0"/>
        </a:spcAft>
        <a:buFont typeface="Arial" panose="020B0604020202020204" pitchFamily="34" charset="0"/>
        <a:buChar char="•"/>
        <a:defRPr sz="1747" kern="1200">
          <a:solidFill>
            <a:schemeClr val="tx1"/>
          </a:solidFill>
          <a:latin typeface="+mn-lt"/>
          <a:ea typeface="+mn-ea"/>
          <a:cs typeface="+mn-cs"/>
        </a:defRPr>
      </a:lvl2pPr>
      <a:lvl3pPr marL="832033" indent="-166407" algn="l" rtl="0" eaLnBrk="0" fontAlgn="base" hangingPunct="0">
        <a:lnSpc>
          <a:spcPct val="90000"/>
        </a:lnSpc>
        <a:spcBef>
          <a:spcPts val="364"/>
        </a:spcBef>
        <a:spcAft>
          <a:spcPct val="0"/>
        </a:spcAft>
        <a:buFont typeface="Arial" panose="020B0604020202020204" pitchFamily="34" charset="0"/>
        <a:buChar char="•"/>
        <a:defRPr sz="1456" kern="1200">
          <a:solidFill>
            <a:schemeClr val="tx1"/>
          </a:solidFill>
          <a:latin typeface="+mn-lt"/>
          <a:ea typeface="+mn-ea"/>
          <a:cs typeface="+mn-cs"/>
        </a:defRPr>
      </a:lvl3pPr>
      <a:lvl4pPr marL="1164847" indent="-166407" algn="l" rtl="0" eaLnBrk="0" fontAlgn="base" hangingPunct="0">
        <a:lnSpc>
          <a:spcPct val="90000"/>
        </a:lnSpc>
        <a:spcBef>
          <a:spcPts val="364"/>
        </a:spcBef>
        <a:spcAft>
          <a:spcPct val="0"/>
        </a:spcAft>
        <a:buFont typeface="Arial" panose="020B0604020202020204" pitchFamily="34" charset="0"/>
        <a:buChar char="•"/>
        <a:defRPr kern="1200">
          <a:solidFill>
            <a:schemeClr val="tx1"/>
          </a:solidFill>
          <a:latin typeface="+mn-lt"/>
          <a:ea typeface="+mn-ea"/>
          <a:cs typeface="+mn-cs"/>
        </a:defRPr>
      </a:lvl4pPr>
      <a:lvl5pPr marL="1497660" indent="-166407" algn="l" rtl="0" eaLnBrk="0" fontAlgn="base" hangingPunct="0">
        <a:lnSpc>
          <a:spcPct val="90000"/>
        </a:lnSpc>
        <a:spcBef>
          <a:spcPts val="364"/>
        </a:spcBef>
        <a:spcAft>
          <a:spcPct val="0"/>
        </a:spcAft>
        <a:buFont typeface="Arial" panose="020B0604020202020204" pitchFamily="34" charset="0"/>
        <a:buChar char="•"/>
        <a:defRPr kern="1200">
          <a:solidFill>
            <a:schemeClr val="tx1"/>
          </a:solidFill>
          <a:latin typeface="+mn-lt"/>
          <a:ea typeface="+mn-ea"/>
          <a:cs typeface="+mn-cs"/>
        </a:defRPr>
      </a:lvl5pPr>
      <a:lvl6pPr marL="1830474" indent="-166407" algn="l" defTabSz="665627"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286" indent="-166407" algn="l" defTabSz="665627"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100" indent="-166407" algn="l" defTabSz="665627"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8913" indent="-166407" algn="l" defTabSz="665627"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27" rtl="0" eaLnBrk="1" latinLnBrk="0" hangingPunct="1">
        <a:defRPr sz="1310" kern="1200">
          <a:solidFill>
            <a:schemeClr val="tx1"/>
          </a:solidFill>
          <a:latin typeface="+mn-lt"/>
          <a:ea typeface="+mn-ea"/>
          <a:cs typeface="+mn-cs"/>
        </a:defRPr>
      </a:lvl1pPr>
      <a:lvl2pPr marL="332813" algn="l" defTabSz="665627" rtl="0" eaLnBrk="1" latinLnBrk="0" hangingPunct="1">
        <a:defRPr sz="1310" kern="1200">
          <a:solidFill>
            <a:schemeClr val="tx1"/>
          </a:solidFill>
          <a:latin typeface="+mn-lt"/>
          <a:ea typeface="+mn-ea"/>
          <a:cs typeface="+mn-cs"/>
        </a:defRPr>
      </a:lvl2pPr>
      <a:lvl3pPr marL="665627" algn="l" defTabSz="665627" rtl="0" eaLnBrk="1" latinLnBrk="0" hangingPunct="1">
        <a:defRPr sz="1310" kern="1200">
          <a:solidFill>
            <a:schemeClr val="tx1"/>
          </a:solidFill>
          <a:latin typeface="+mn-lt"/>
          <a:ea typeface="+mn-ea"/>
          <a:cs typeface="+mn-cs"/>
        </a:defRPr>
      </a:lvl3pPr>
      <a:lvl4pPr marL="998440" algn="l" defTabSz="665627" rtl="0" eaLnBrk="1" latinLnBrk="0" hangingPunct="1">
        <a:defRPr sz="1310" kern="1200">
          <a:solidFill>
            <a:schemeClr val="tx1"/>
          </a:solidFill>
          <a:latin typeface="+mn-lt"/>
          <a:ea typeface="+mn-ea"/>
          <a:cs typeface="+mn-cs"/>
        </a:defRPr>
      </a:lvl4pPr>
      <a:lvl5pPr marL="1331253" algn="l" defTabSz="665627" rtl="0" eaLnBrk="1" latinLnBrk="0" hangingPunct="1">
        <a:defRPr sz="1310" kern="1200">
          <a:solidFill>
            <a:schemeClr val="tx1"/>
          </a:solidFill>
          <a:latin typeface="+mn-lt"/>
          <a:ea typeface="+mn-ea"/>
          <a:cs typeface="+mn-cs"/>
        </a:defRPr>
      </a:lvl5pPr>
      <a:lvl6pPr marL="1664066" algn="l" defTabSz="665627" rtl="0" eaLnBrk="1" latinLnBrk="0" hangingPunct="1">
        <a:defRPr sz="1310" kern="1200">
          <a:solidFill>
            <a:schemeClr val="tx1"/>
          </a:solidFill>
          <a:latin typeface="+mn-lt"/>
          <a:ea typeface="+mn-ea"/>
          <a:cs typeface="+mn-cs"/>
        </a:defRPr>
      </a:lvl6pPr>
      <a:lvl7pPr marL="1996880" algn="l" defTabSz="665627" rtl="0" eaLnBrk="1" latinLnBrk="0" hangingPunct="1">
        <a:defRPr sz="1310" kern="1200">
          <a:solidFill>
            <a:schemeClr val="tx1"/>
          </a:solidFill>
          <a:latin typeface="+mn-lt"/>
          <a:ea typeface="+mn-ea"/>
          <a:cs typeface="+mn-cs"/>
        </a:defRPr>
      </a:lvl7pPr>
      <a:lvl8pPr marL="2329693" algn="l" defTabSz="665627" rtl="0" eaLnBrk="1" latinLnBrk="0" hangingPunct="1">
        <a:defRPr sz="1310" kern="1200">
          <a:solidFill>
            <a:schemeClr val="tx1"/>
          </a:solidFill>
          <a:latin typeface="+mn-lt"/>
          <a:ea typeface="+mn-ea"/>
          <a:cs typeface="+mn-cs"/>
        </a:defRPr>
      </a:lvl8pPr>
      <a:lvl9pPr marL="2662506" algn="l" defTabSz="665627" rtl="0" eaLnBrk="1" latinLnBrk="0" hangingPunct="1">
        <a:defRPr sz="131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A0EBCA3E-F319-4ADF-ADFC-56407E00A1FC}"/>
              </a:ext>
            </a:extLst>
          </p:cNvPr>
          <p:cNvSpPr>
            <a:spLocks noGrp="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A2B4E-F992-463E-B19C-64786C13701B}"/>
              </a:ext>
            </a:extLst>
          </p:cNvPr>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9C0FCED-8687-4461-9B67-5A8664F624E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CE71123B-5C1B-4E25-83B0-203BA066539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E34A18AF-2C07-4450-ACA2-B4939420EC30}"/>
              </a:ext>
            </a:extLst>
          </p:cNvPr>
          <p:cNvSpPr>
            <a:spLocks noGrp="1"/>
          </p:cNvSpPr>
          <p:nvPr>
            <p:ph type="sldNum" sz="quarter" idx="4"/>
          </p:nvPr>
        </p:nvSpPr>
        <p:spPr>
          <a:xfrm>
            <a:off x="8610600" y="6356352"/>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376F5A7-8AFB-4F51-8EA2-20F99A8A35FF}" type="slidenum">
              <a:rPr lang="en-US" altLang="en-US"/>
              <a:pPr/>
              <a:t>‹#›</a:t>
            </a:fld>
            <a:endParaRPr lang="en-US" altLang="en-US"/>
          </a:p>
        </p:txBody>
      </p:sp>
      <p:pic>
        <p:nvPicPr>
          <p:cNvPr id="5127" name="Picture 9">
            <a:extLst>
              <a:ext uri="{FF2B5EF4-FFF2-40B4-BE49-F238E27FC236}">
                <a16:creationId xmlns:a16="http://schemas.microsoft.com/office/drawing/2014/main" id="{5B991A1E-D684-4833-970E-E2F7BAD2A01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l="12154" r="12914"/>
          <a:stretch>
            <a:fillRect/>
          </a:stretch>
        </p:blipFill>
        <p:spPr bwMode="auto">
          <a:xfrm>
            <a:off x="1" y="1"/>
            <a:ext cx="12269788"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11" descr="Rotary_invTRANS2">
            <a:extLst>
              <a:ext uri="{FF2B5EF4-FFF2-40B4-BE49-F238E27FC236}">
                <a16:creationId xmlns:a16="http://schemas.microsoft.com/office/drawing/2014/main" id="{2339EE94-7877-464C-9A74-F028B86313B6}"/>
              </a:ext>
            </a:extLst>
          </p:cNvPr>
          <p:cNvPicPr>
            <a:picLocks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153651" y="6140450"/>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8151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179"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19233" y="6492876"/>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Franklin Gothic Book" panose="020B0503020102020204" pitchFamily="34" charset="0"/>
                <a:cs typeface="Arial" panose="020B0604020202020204" pitchFamily="34" charset="0"/>
              </a:defRPr>
            </a:lvl1pPr>
          </a:lstStyle>
          <a:p>
            <a:pPr>
              <a:defRPr/>
            </a:pPr>
            <a:fld id="{15FA2F34-021F-4A37-98B9-BEED5656510E}" type="slidenum">
              <a:rPr lang="en-US" altLang="en-US"/>
              <a:pPr>
                <a:defRPr/>
              </a:pPr>
              <a:t>‹#›</a:t>
            </a:fld>
            <a:endParaRPr lang="en-US" altLang="en-US"/>
          </a:p>
        </p:txBody>
      </p:sp>
      <p:pic>
        <p:nvPicPr>
          <p:cNvPr id="50182" name="Picture 10" descr="Rotary_inv"/>
          <p:cNvPicPr>
            <a:picLocks noChangeArrowheads="1"/>
          </p:cNvPicPr>
          <p:nvPr/>
        </p:nvPicPr>
        <p:blipFill>
          <a:blip r:embed="rId14"/>
          <a:srcRect/>
          <a:stretch>
            <a:fillRect/>
          </a:stretch>
        </p:blipFill>
        <p:spPr bwMode="auto">
          <a:xfrm>
            <a:off x="10197581" y="6096001"/>
            <a:ext cx="1691128" cy="612775"/>
          </a:xfrm>
          <a:prstGeom prst="rect">
            <a:avLst/>
          </a:prstGeom>
          <a:noFill/>
          <a:ln w="9525">
            <a:noFill/>
            <a:miter lim="800000"/>
            <a:headEnd/>
            <a:tailEnd/>
          </a:ln>
        </p:spPr>
      </p:pic>
    </p:spTree>
    <p:extLst>
      <p:ext uri="{BB962C8B-B14F-4D97-AF65-F5344CB8AC3E}">
        <p14:creationId xmlns:p14="http://schemas.microsoft.com/office/powerpoint/2010/main" val="31129841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rgbClr val="FFC812"/>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9/22/2023</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85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9CB1E-F2EE-690A-4892-D475B36E0019}"/>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688E8-E25F-DA2C-2862-A687A3830C2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26700-CBEB-E47C-1E5E-D594C441D6E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4A1D6-CBAC-4639-9FAC-0B6F66671387}" type="datetimeFigureOut">
              <a:rPr lang="en-US" smtClean="0"/>
              <a:t>9/22/2023</a:t>
            </a:fld>
            <a:endParaRPr lang="en-US"/>
          </a:p>
        </p:txBody>
      </p:sp>
      <p:sp>
        <p:nvSpPr>
          <p:cNvPr id="5" name="Footer Placeholder 4">
            <a:extLst>
              <a:ext uri="{FF2B5EF4-FFF2-40B4-BE49-F238E27FC236}">
                <a16:creationId xmlns:a16="http://schemas.microsoft.com/office/drawing/2014/main" id="{F4AE3F6F-6293-71F2-18FF-1E3BDD961A32}"/>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B84000-31C7-9896-6F6D-321E3EDC65A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80204-A7BC-4A99-89AA-1E7071C28B4B}" type="slidenum">
              <a:rPr lang="en-US" smtClean="0"/>
              <a:t>‹#›</a:t>
            </a:fld>
            <a:endParaRPr lang="en-US"/>
          </a:p>
        </p:txBody>
      </p:sp>
    </p:spTree>
    <p:extLst>
      <p:ext uri="{BB962C8B-B14F-4D97-AF65-F5344CB8AC3E}">
        <p14:creationId xmlns:p14="http://schemas.microsoft.com/office/powerpoint/2010/main" val="29010694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625B8425-B3A5-4B94-9C43-62874F1E8644}" type="datetimeFigureOut">
              <a:rPr lang="en-US" smtClean="0"/>
              <a:t>9/22/2023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E7459421-10C7-41BF-AA0B-8B186FFE6A05}" type="slidenum">
              <a:rPr lang="en-US" smtClean="0"/>
              <a:t>‹#›</a:t>
            </a:fld>
            <a:endParaRPr lang="en-US"/>
          </a:p>
        </p:txBody>
      </p:sp>
    </p:spTree>
    <p:extLst>
      <p:ext uri="{BB962C8B-B14F-4D97-AF65-F5344CB8AC3E}">
        <p14:creationId xmlns:p14="http://schemas.microsoft.com/office/powerpoint/2010/main" val="23347637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275A3B4-D92A-4EFE-A3E8-9C8FF0AFF4A4}" type="datetimeFigureOut">
              <a:rPr lang="en-US" smtClean="0"/>
              <a:t>9/22/2023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013B934-DBE8-4A8E-9968-35A0F82EEDEA}" type="slidenum">
              <a:rPr lang="en-US" smtClean="0"/>
              <a:t>‹#›</a:t>
            </a:fld>
            <a:endParaRPr lang="en-US"/>
          </a:p>
        </p:txBody>
      </p:sp>
    </p:spTree>
    <p:extLst>
      <p:ext uri="{BB962C8B-B14F-4D97-AF65-F5344CB8AC3E}">
        <p14:creationId xmlns:p14="http://schemas.microsoft.com/office/powerpoint/2010/main" val="307437073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9"/>
        <p:cNvGrpSpPr/>
        <p:nvPr/>
      </p:nvGrpSpPr>
      <p:grpSpPr>
        <a:xfrm>
          <a:off x="0" y="0"/>
          <a:ext cx="0" cy="0"/>
          <a:chOff x="0" y="0"/>
          <a:chExt cx="0" cy="0"/>
        </a:xfrm>
      </p:grpSpPr>
      <p:pic>
        <p:nvPicPr>
          <p:cNvPr id="10" name="Google Shape;10;p1" descr="A close up of a logo&#10;&#10;Description automatically generated"/>
          <p:cNvPicPr preferRelativeResize="0"/>
          <p:nvPr/>
        </p:nvPicPr>
        <p:blipFill rotWithShape="1">
          <a:blip r:embed="rId3">
            <a:alphaModFix/>
          </a:blip>
          <a:srcRect/>
          <a:stretch/>
        </p:blipFill>
        <p:spPr>
          <a:xfrm>
            <a:off x="176379" y="5977006"/>
            <a:ext cx="2088452" cy="715603"/>
          </a:xfrm>
          <a:prstGeom prst="rect">
            <a:avLst/>
          </a:prstGeom>
          <a:noFill/>
          <a:ln>
            <a:noFill/>
          </a:ln>
        </p:spPr>
      </p:pic>
    </p:spTree>
    <p:extLst>
      <p:ext uri="{BB962C8B-B14F-4D97-AF65-F5344CB8AC3E}">
        <p14:creationId xmlns:p14="http://schemas.microsoft.com/office/powerpoint/2010/main" val="2461600471"/>
      </p:ext>
    </p:extLst>
  </p:cSld>
  <p:clrMap bg1="lt1" tx1="dk1" bg2="dk2" tx2="lt2" accent1="accent1" accent2="accent2" accent3="accent3" accent4="accent4" accent5="accent5" accent6="accent6" hlink="hlink" folHlink="folHlink"/>
  <p:sldLayoutIdLst>
    <p:sldLayoutId id="214748373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5"/>
        <p:cNvGrpSpPr/>
        <p:nvPr/>
      </p:nvGrpSpPr>
      <p:grpSpPr>
        <a:xfrm>
          <a:off x="0" y="0"/>
          <a:ext cx="0" cy="0"/>
          <a:chOff x="0" y="0"/>
          <a:chExt cx="0" cy="0"/>
        </a:xfrm>
      </p:grpSpPr>
      <p:sp>
        <p:nvSpPr>
          <p:cNvPr id="16" name="Google Shape;16;p3"/>
          <p:cNvSpPr txBox="1"/>
          <p:nvPr/>
        </p:nvSpPr>
        <p:spPr>
          <a:xfrm>
            <a:off x="0" y="0"/>
            <a:ext cx="12191999" cy="6858000"/>
          </a:xfrm>
          <a:prstGeom prst="rect">
            <a:avLst/>
          </a:prstGeom>
          <a:noFill/>
          <a:ln w="9525" cap="flat" cmpd="sng">
            <a:solidFill>
              <a:schemeClr val="dk1"/>
            </a:solidFill>
            <a:prstDash val="solid"/>
            <a:miter lim="800000"/>
            <a:headEnd type="none" w="sm" len="sm"/>
            <a:tailEnd type="none" w="sm" len="sm"/>
          </a:ln>
        </p:spPr>
        <p:txBody>
          <a:bodyPr spcFirstLastPara="1" wrap="square" lIns="119831" tIns="59879" rIns="119831" bIns="59879"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770" b="0" i="0" u="none" strike="noStrike" cap="none">
              <a:solidFill>
                <a:schemeClr val="dk1"/>
              </a:solidFill>
              <a:latin typeface="Arial"/>
              <a:ea typeface="Arial"/>
              <a:cs typeface="Arial"/>
              <a:sym typeface="Arial"/>
            </a:endParaRPr>
          </a:p>
        </p:txBody>
      </p:sp>
      <p:sp>
        <p:nvSpPr>
          <p:cNvPr id="17" name="Google Shape;17;p3"/>
          <p:cNvSpPr txBox="1"/>
          <p:nvPr/>
        </p:nvSpPr>
        <p:spPr>
          <a:xfrm>
            <a:off x="-202913" y="270193"/>
            <a:ext cx="12394913" cy="902282"/>
          </a:xfrm>
          <a:prstGeom prst="rect">
            <a:avLst/>
          </a:prstGeom>
          <a:solidFill>
            <a:srgbClr val="00246C"/>
          </a:solidFill>
          <a:ln>
            <a:noFill/>
          </a:ln>
          <a:effectLst>
            <a:outerShdw blurRad="63500" dist="61087" dir="5400000">
              <a:srgbClr val="808080">
                <a:alpha val="23921"/>
              </a:srgbClr>
            </a:outerShdw>
          </a:effectLst>
        </p:spPr>
        <p:txBody>
          <a:bodyPr spcFirstLastPara="1" wrap="square" lIns="119831" tIns="59879" rIns="119831" bIns="59879"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770" b="0" i="0" u="none" strike="noStrike" cap="none">
              <a:solidFill>
                <a:schemeClr val="dk1"/>
              </a:solidFill>
              <a:latin typeface="Arial"/>
              <a:ea typeface="Arial"/>
              <a:cs typeface="Arial"/>
              <a:sym typeface="Arial"/>
            </a:endParaRPr>
          </a:p>
        </p:txBody>
      </p:sp>
      <p:pic>
        <p:nvPicPr>
          <p:cNvPr id="18" name="Google Shape;18;p3" descr="A close up of a logo&#10;&#10;Description automatically generated"/>
          <p:cNvPicPr preferRelativeResize="0"/>
          <p:nvPr/>
        </p:nvPicPr>
        <p:blipFill rotWithShape="1">
          <a:blip r:embed="rId3">
            <a:alphaModFix/>
          </a:blip>
          <a:srcRect/>
          <a:stretch/>
        </p:blipFill>
        <p:spPr>
          <a:xfrm>
            <a:off x="176379" y="5977006"/>
            <a:ext cx="2088452" cy="715603"/>
          </a:xfrm>
          <a:prstGeom prst="rect">
            <a:avLst/>
          </a:prstGeom>
          <a:noFill/>
          <a:ln>
            <a:noFill/>
          </a:ln>
        </p:spPr>
      </p:pic>
    </p:spTree>
    <p:extLst>
      <p:ext uri="{BB962C8B-B14F-4D97-AF65-F5344CB8AC3E}">
        <p14:creationId xmlns:p14="http://schemas.microsoft.com/office/powerpoint/2010/main" val="1003758772"/>
      </p:ext>
    </p:extLst>
  </p:cSld>
  <p:clrMap bg1="lt1" tx1="dk1" bg2="dk2" tx2="lt2" accent1="accent1" accent2="accent2" accent3="accent3" accent4="accent4" accent5="accent5" accent6="accent6" hlink="hlink" folHlink="folHlink"/>
  <p:sldLayoutIdLst>
    <p:sldLayoutId id="214748374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3"/>
        <p:cNvGrpSpPr/>
        <p:nvPr/>
      </p:nvGrpSpPr>
      <p:grpSpPr>
        <a:xfrm>
          <a:off x="0" y="0"/>
          <a:ext cx="0" cy="0"/>
          <a:chOff x="0" y="0"/>
          <a:chExt cx="0" cy="0"/>
        </a:xfrm>
      </p:grpSpPr>
      <p:sp>
        <p:nvSpPr>
          <p:cNvPr id="24" name="Google Shape;24;p5"/>
          <p:cNvSpPr txBox="1"/>
          <p:nvPr/>
        </p:nvSpPr>
        <p:spPr>
          <a:xfrm>
            <a:off x="0" y="0"/>
            <a:ext cx="12191999" cy="6858000"/>
          </a:xfrm>
          <a:prstGeom prst="rect">
            <a:avLst/>
          </a:prstGeom>
          <a:noFill/>
          <a:ln w="9525" cap="flat" cmpd="sng">
            <a:solidFill>
              <a:schemeClr val="dk1"/>
            </a:solidFill>
            <a:prstDash val="solid"/>
            <a:miter lim="800000"/>
            <a:headEnd type="none" w="sm" len="sm"/>
            <a:tailEnd type="none" w="sm" len="sm"/>
          </a:ln>
        </p:spPr>
        <p:txBody>
          <a:bodyPr spcFirstLastPara="1" wrap="square" lIns="119806" tIns="59879" rIns="119806" bIns="59879"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770" b="0" i="0" u="none" strike="noStrike" cap="none">
              <a:solidFill>
                <a:schemeClr val="dk1"/>
              </a:solidFill>
              <a:latin typeface="Arial"/>
              <a:ea typeface="Arial"/>
              <a:cs typeface="Arial"/>
              <a:sym typeface="Arial"/>
            </a:endParaRPr>
          </a:p>
        </p:txBody>
      </p:sp>
      <p:sp>
        <p:nvSpPr>
          <p:cNvPr id="25" name="Google Shape;25;p5"/>
          <p:cNvSpPr txBox="1"/>
          <p:nvPr/>
        </p:nvSpPr>
        <p:spPr>
          <a:xfrm>
            <a:off x="-202913" y="2667546"/>
            <a:ext cx="12699285" cy="1599872"/>
          </a:xfrm>
          <a:prstGeom prst="rect">
            <a:avLst/>
          </a:prstGeom>
          <a:solidFill>
            <a:srgbClr val="00246C"/>
          </a:solidFill>
          <a:ln>
            <a:noFill/>
          </a:ln>
          <a:effectLst>
            <a:outerShdw blurRad="63500" dist="61087" dir="5400000">
              <a:srgbClr val="808080">
                <a:alpha val="45098"/>
              </a:srgbClr>
            </a:outerShdw>
          </a:effectLst>
        </p:spPr>
        <p:txBody>
          <a:bodyPr spcFirstLastPara="1" wrap="square" lIns="119806" tIns="59879" rIns="119806" bIns="59879"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770" b="0" i="0" u="none" strike="noStrike" cap="none">
              <a:solidFill>
                <a:schemeClr val="dk1"/>
              </a:solidFill>
              <a:latin typeface="Arial"/>
              <a:ea typeface="Arial"/>
              <a:cs typeface="Arial"/>
              <a:sym typeface="Arial"/>
            </a:endParaRPr>
          </a:p>
        </p:txBody>
      </p:sp>
      <p:sp>
        <p:nvSpPr>
          <p:cNvPr id="26" name="Google Shape;26;p5"/>
          <p:cNvSpPr txBox="1"/>
          <p:nvPr/>
        </p:nvSpPr>
        <p:spPr>
          <a:xfrm>
            <a:off x="-202913" y="2667546"/>
            <a:ext cx="12699285" cy="1599872"/>
          </a:xfrm>
          <a:prstGeom prst="rect">
            <a:avLst/>
          </a:prstGeom>
          <a:solidFill>
            <a:srgbClr val="00246C"/>
          </a:solidFill>
          <a:ln>
            <a:noFill/>
          </a:ln>
          <a:effectLst>
            <a:outerShdw blurRad="63500" dist="61087" dir="5400000">
              <a:srgbClr val="808080">
                <a:alpha val="45098"/>
              </a:srgbClr>
            </a:outerShdw>
          </a:effectLst>
        </p:spPr>
        <p:txBody>
          <a:bodyPr spcFirstLastPara="1" wrap="square" lIns="119806" tIns="59879" rIns="119806" bIns="59879"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770" b="0" i="0" u="none" strike="noStrike" cap="none">
              <a:solidFill>
                <a:schemeClr val="dk1"/>
              </a:solidFill>
              <a:latin typeface="Arial"/>
              <a:ea typeface="Arial"/>
              <a:cs typeface="Arial"/>
              <a:sym typeface="Arial"/>
            </a:endParaRPr>
          </a:p>
        </p:txBody>
      </p:sp>
      <p:pic>
        <p:nvPicPr>
          <p:cNvPr id="27" name="Google Shape;27;p5" descr="A close up of a logo&#10;&#10;Description automatically generated"/>
          <p:cNvPicPr preferRelativeResize="0"/>
          <p:nvPr/>
        </p:nvPicPr>
        <p:blipFill rotWithShape="1">
          <a:blip r:embed="rId3">
            <a:alphaModFix/>
          </a:blip>
          <a:srcRect/>
          <a:stretch/>
        </p:blipFill>
        <p:spPr>
          <a:xfrm>
            <a:off x="176379" y="5977006"/>
            <a:ext cx="2088452" cy="715603"/>
          </a:xfrm>
          <a:prstGeom prst="rect">
            <a:avLst/>
          </a:prstGeom>
          <a:noFill/>
          <a:ln>
            <a:noFill/>
          </a:ln>
        </p:spPr>
      </p:pic>
    </p:spTree>
    <p:extLst>
      <p:ext uri="{BB962C8B-B14F-4D97-AF65-F5344CB8AC3E}">
        <p14:creationId xmlns:p14="http://schemas.microsoft.com/office/powerpoint/2010/main" val="3996968669"/>
      </p:ext>
    </p:extLst>
  </p:cSld>
  <p:clrMap bg1="lt1" tx1="dk1" bg2="dk2" tx2="lt2" accent1="accent1" accent2="accent2" accent3="accent3" accent4="accent4" accent5="accent5" accent6="accent6" hlink="hlink" folHlink="folHlink"/>
  <p:sldLayoutIdLst>
    <p:sldLayoutId id="214748374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7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hyperlink" Target="03-IntentionalStrategies-2022.ppt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36.jpg"/><Relationship Id="rId4" Type="http://schemas.openxmlformats.org/officeDocument/2006/relationships/hyperlink" Target="03-IntentionalStrategies-2022.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4.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hyperlink" Target="03-IntentionalStrategies-2022.pptx"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74.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4.xml"/><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4.xm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74.xml"/><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74.xml"/><Relationship Id="rId5" Type="http://schemas.openxmlformats.org/officeDocument/2006/relationships/image" Target="../media/image58.jpg"/><Relationship Id="rId4" Type="http://schemas.openxmlformats.org/officeDocument/2006/relationships/image" Target="../media/image5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xml"/><Relationship Id="rId1" Type="http://schemas.openxmlformats.org/officeDocument/2006/relationships/video" Target="https://www.youtube.com/embed/EoImsl5Fzos?feature=oembed" TargetMode="Externa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hyperlink" Target="03-IntentionalStrategies-2022.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hyperlink" Target="03-IntentionalStrategies-2022.ppt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JPG"/><Relationship Id="rId4" Type="http://schemas.openxmlformats.org/officeDocument/2006/relationships/hyperlink" Target="03-IntentionalStrategies-2022.pptx"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61.gif"/></Relationships>
</file>

<file path=ppt/slides/_rels/slide72.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7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hyperlink" Target="03-IntentionalStrategies-2022.pptx"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3.xml"/><Relationship Id="rId4" Type="http://schemas.openxmlformats.org/officeDocument/2006/relationships/image" Target="../media/image63.sv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78.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hyperlink" Target="03-IntentionalStrategies-2022.pptx"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7.jfif"/></Relationships>
</file>

<file path=ppt/slides/_rels/slide8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jp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0.png"/><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hyperlink" Target="mailto:patcampbellwhite@gmail.co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 Id="rId5" Type="http://schemas.openxmlformats.org/officeDocument/2006/relationships/image" Target="../media/image89.jpg"/><Relationship Id="rId4" Type="http://schemas.openxmlformats.org/officeDocument/2006/relationships/hyperlink" Target="03-IntentionalStrategies-2022.pptx"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893" y="893"/>
            <a:ext cx="6932394" cy="693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777" y="229435"/>
            <a:ext cx="4570809" cy="5981617"/>
          </a:xfrm>
          <a:prstGeom prst="rect">
            <a:avLst/>
          </a:prstGeom>
        </p:spPr>
      </p:pic>
      <p:sp>
        <p:nvSpPr>
          <p:cNvPr id="6" name="TextBox 5"/>
          <p:cNvSpPr txBox="1"/>
          <p:nvPr/>
        </p:nvSpPr>
        <p:spPr>
          <a:xfrm>
            <a:off x="3886775" y="6147280"/>
            <a:ext cx="4723170" cy="584623"/>
          </a:xfrm>
          <a:prstGeom prst="rect">
            <a:avLst/>
          </a:prstGeom>
          <a:noFill/>
        </p:spPr>
        <p:txBody>
          <a:bodyPr wrap="square" rtlCol="0">
            <a:spAutoFit/>
          </a:bodyPr>
          <a:lstStyle/>
          <a:p>
            <a:pPr algn="ctr" fontAlgn="base">
              <a:spcBef>
                <a:spcPct val="0"/>
              </a:spcBef>
              <a:spcAft>
                <a:spcPct val="0"/>
              </a:spcAft>
            </a:pPr>
            <a:r>
              <a:rPr lang="en-US" sz="3199" b="1" dirty="0">
                <a:solidFill>
                  <a:srgbClr val="1A468D"/>
                </a:solidFill>
                <a:latin typeface="Arial" charset="0"/>
                <a:cs typeface="Arial" charset="0"/>
              </a:rPr>
              <a:t>RI Theme 2023-24</a:t>
            </a:r>
          </a:p>
        </p:txBody>
      </p:sp>
    </p:spTree>
    <p:extLst>
      <p:ext uri="{BB962C8B-B14F-4D97-AF65-F5344CB8AC3E}">
        <p14:creationId xmlns:p14="http://schemas.microsoft.com/office/powerpoint/2010/main" val="940695234"/>
      </p:ext>
    </p:extLst>
  </p:cSld>
  <p:clrMapOvr>
    <a:masterClrMapping/>
  </p:clrMapOvr>
  <mc:AlternateContent xmlns:mc="http://schemas.openxmlformats.org/markup-compatibility/2006" xmlns:p14="http://schemas.microsoft.com/office/powerpoint/2010/main">
    <mc:Choice Requires="p14">
      <p:transition p14:dur="10" advClick="0" advTm="120000">
        <p:pull/>
      </p:transition>
    </mc:Choice>
    <mc:Fallback xmlns="">
      <p:transition advClick="0" advTm="120000">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751578" y="589974"/>
            <a:ext cx="10515600" cy="1325563"/>
          </a:xfrm>
        </p:spPr>
        <p:txBody>
          <a:bodyPr>
            <a:no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Club experience is the number one reason people join Rotary.</a:t>
            </a:r>
            <a:endParaRPr lang="en-US" sz="4000" b="1" dirty="0"/>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192540" y="2530135"/>
            <a:ext cx="9297260" cy="1964555"/>
          </a:xfrm>
        </p:spPr>
        <p:txBody>
          <a:bodyPr>
            <a:normAutofit/>
          </a:bodyPr>
          <a:lstStyle/>
          <a:p>
            <a:pPr>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They seek community service opportunities</a:t>
            </a:r>
          </a:p>
          <a:p>
            <a:pPr>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They want fellowship with like-minded people</a:t>
            </a:r>
          </a:p>
          <a:p>
            <a:pPr>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They are looking to build business relationships</a:t>
            </a:r>
            <a:endParaRPr lang="en-US" dirty="0"/>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50140" y="4051495"/>
            <a:ext cx="2150401" cy="1964555"/>
          </a:xfrm>
          <a:prstGeom prst="rect">
            <a:avLst/>
          </a:prstGeom>
          <a:noFill/>
          <a:ln>
            <a:noFill/>
          </a:ln>
        </p:spPr>
      </p:pic>
    </p:spTree>
    <p:extLst>
      <p:ext uri="{BB962C8B-B14F-4D97-AF65-F5344CB8AC3E}">
        <p14:creationId xmlns:p14="http://schemas.microsoft.com/office/powerpoint/2010/main" val="390593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838200" y="559995"/>
            <a:ext cx="10515600" cy="1325563"/>
          </a:xfrm>
        </p:spPr>
        <p:txBody>
          <a:bodyPr>
            <a:no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Club experience is the number one reason people leave Rotary.</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120000" y="2575130"/>
            <a:ext cx="10233800" cy="2476552"/>
          </a:xfrm>
        </p:spPr>
        <p:txBody>
          <a:bodyPr>
            <a:normAutofit/>
          </a:bodyPr>
          <a:lstStyle/>
          <a:p>
            <a:r>
              <a:rPr lang="en-US" dirty="0">
                <a:effectLst/>
                <a:latin typeface="Calibri" panose="020F0502020204030204" pitchFamily="34" charset="0"/>
                <a:ea typeface="Calibri" panose="020F0502020204030204" pitchFamily="34" charset="0"/>
                <a:cs typeface="Calibri" panose="020F0502020204030204" pitchFamily="34" charset="0"/>
              </a:rPr>
              <a:t>They don’t feel welcome.</a:t>
            </a:r>
          </a:p>
          <a:p>
            <a:r>
              <a:rPr lang="en-US" dirty="0">
                <a:effectLst/>
                <a:latin typeface="Calibri" panose="020F0502020204030204" pitchFamily="34" charset="0"/>
                <a:ea typeface="Calibri" panose="020F0502020204030204" pitchFamily="34" charset="0"/>
                <a:cs typeface="Calibri" panose="020F0502020204030204" pitchFamily="34" charset="0"/>
              </a:rPr>
              <a:t>They find the meetings uninteresting.</a:t>
            </a:r>
          </a:p>
          <a:p>
            <a:r>
              <a:rPr lang="en-US" dirty="0">
                <a:effectLst/>
                <a:latin typeface="Calibri" panose="020F0502020204030204" pitchFamily="34" charset="0"/>
                <a:ea typeface="Calibri" panose="020F0502020204030204" pitchFamily="34" charset="0"/>
                <a:cs typeface="Calibri" panose="020F0502020204030204" pitchFamily="34" charset="0"/>
              </a:rPr>
              <a:t>Their reason for attending is not worth their time.</a:t>
            </a:r>
          </a:p>
          <a:p>
            <a:r>
              <a:rPr lang="en-US" dirty="0">
                <a:effectLst/>
                <a:latin typeface="Calibri" panose="020F0502020204030204" pitchFamily="34" charset="0"/>
                <a:ea typeface="Calibri" panose="020F0502020204030204" pitchFamily="34" charset="0"/>
                <a:cs typeface="Calibri" panose="020F0502020204030204" pitchFamily="34" charset="0"/>
              </a:rPr>
              <a:t>15% of members leave clubs annually.</a:t>
            </a:r>
          </a:p>
          <a:p>
            <a:pPr marL="0" lvl="0" indent="0">
              <a:buNone/>
            </a:pPr>
            <a:endParaRPr lang="en-US" dirty="0"/>
          </a:p>
          <a:p>
            <a:pPr marL="0" indent="0">
              <a:buNone/>
            </a:pPr>
            <a:endParaRPr lang="en-US" dirty="0"/>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65130" y="4051495"/>
            <a:ext cx="2150401" cy="1964555"/>
          </a:xfrm>
          <a:prstGeom prst="rect">
            <a:avLst/>
          </a:prstGeom>
          <a:noFill/>
          <a:ln>
            <a:noFill/>
          </a:ln>
        </p:spPr>
      </p:pic>
    </p:spTree>
    <p:extLst>
      <p:ext uri="{BB962C8B-B14F-4D97-AF65-F5344CB8AC3E}">
        <p14:creationId xmlns:p14="http://schemas.microsoft.com/office/powerpoint/2010/main" val="1714075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598360" y="619955"/>
            <a:ext cx="10515600" cy="1325563"/>
          </a:xfrm>
        </p:spPr>
        <p:txBody>
          <a:bodyPr>
            <a:noAutofit/>
          </a:bodyPr>
          <a:lstStyle/>
          <a:p>
            <a:pPr marL="228600" marR="0">
              <a:lnSpc>
                <a:spcPct val="107000"/>
              </a:lnSpc>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Research shows it is easier to keep the members you have than attract new members.</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129379" y="2610079"/>
            <a:ext cx="10515600" cy="2325832"/>
          </a:xfrm>
        </p:spPr>
        <p:txBody>
          <a:bodyPr>
            <a:normAutofit/>
          </a:bodyPr>
          <a:lstStyle/>
          <a:p>
            <a:r>
              <a:rPr lang="en-US" dirty="0"/>
              <a:t>Retention is the key to keeping your club healthy.</a:t>
            </a:r>
          </a:p>
          <a:p>
            <a:r>
              <a:rPr lang="en-US" dirty="0"/>
              <a:t>Enhanced engagement through a positive club experience.</a:t>
            </a:r>
          </a:p>
          <a:p>
            <a:r>
              <a:rPr lang="en-US" dirty="0"/>
              <a:t>What is interesting to your members?</a:t>
            </a:r>
          </a:p>
          <a:p>
            <a:r>
              <a:rPr lang="en-US" dirty="0"/>
              <a:t>Club survey.</a:t>
            </a:r>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84578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703290" y="485045"/>
            <a:ext cx="10515600" cy="1325563"/>
          </a:xfrm>
        </p:spPr>
        <p:txBody>
          <a:bodyPr>
            <a:noAutofit/>
          </a:bodyPr>
          <a:lstStyle/>
          <a:p>
            <a:pPr marL="228600" marR="0">
              <a:lnSpc>
                <a:spcPct val="107000"/>
              </a:lnSpc>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Use club data to monitor members’ interest.</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159359" y="1980493"/>
            <a:ext cx="10515600" cy="3460934"/>
          </a:xfrm>
        </p:spPr>
        <p:txBody>
          <a:bodyPr>
            <a:normAutofit/>
          </a:bodyPr>
          <a:lstStyle/>
          <a:p>
            <a:r>
              <a:rPr lang="en-US" dirty="0"/>
              <a:t>Attendance.</a:t>
            </a:r>
          </a:p>
          <a:p>
            <a:r>
              <a:rPr lang="en-US" dirty="0"/>
              <a:t>Ask your members for their input, ideas.</a:t>
            </a:r>
          </a:p>
          <a:p>
            <a:r>
              <a:rPr lang="en-US" dirty="0"/>
              <a:t>Monitor their involvement with projects.</a:t>
            </a:r>
          </a:p>
          <a:p>
            <a:r>
              <a:rPr lang="en-US" dirty="0"/>
              <a:t>Reach out to those uninvolved.</a:t>
            </a:r>
          </a:p>
          <a:p>
            <a:r>
              <a:rPr lang="en-US" dirty="0"/>
              <a:t>Gender and ethnic balance.</a:t>
            </a:r>
          </a:p>
          <a:p>
            <a:r>
              <a:rPr lang="en-US" dirty="0"/>
              <a:t>Does the club reflect the community it serves?</a:t>
            </a:r>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25848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673310" y="410095"/>
            <a:ext cx="10515600" cy="1325563"/>
          </a:xfrm>
        </p:spPr>
        <p:txBody>
          <a:bodyPr>
            <a:noAutofit/>
          </a:bodyPr>
          <a:lstStyle/>
          <a:p>
            <a:pPr marL="228600" marR="0">
              <a:lnSpc>
                <a:spcPct val="107000"/>
              </a:lnSpc>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What</a:t>
            </a:r>
            <a:r>
              <a:rPr lang="en-US" sz="3600" b="1" dirty="0">
                <a:effectLst/>
                <a:latin typeface="Calibri" panose="020F0502020204030204" pitchFamily="34" charset="0"/>
                <a:ea typeface="Calibri" panose="020F0502020204030204" pitchFamily="34" charset="0"/>
                <a:cs typeface="Times New Roman" panose="02020603050405020304" pitchFamily="18" charset="0"/>
              </a:rPr>
              <a:t> is your Club’s culture?</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129379" y="1785624"/>
            <a:ext cx="10515600" cy="3880658"/>
          </a:xfrm>
        </p:spPr>
        <p:txBody>
          <a:bodyPr>
            <a:normAutofit/>
          </a:bodyPr>
          <a:lstStyle/>
          <a:p>
            <a:r>
              <a:rPr lang="en-US" dirty="0"/>
              <a:t>Legacy club with established meeting format.</a:t>
            </a:r>
          </a:p>
          <a:p>
            <a:r>
              <a:rPr lang="en-US" dirty="0"/>
              <a:t>Action club with younger members doing projects.</a:t>
            </a:r>
          </a:p>
          <a:p>
            <a:r>
              <a:rPr lang="en-US" dirty="0"/>
              <a:t>Set agenda in a closed environment.</a:t>
            </a:r>
          </a:p>
          <a:p>
            <a:r>
              <a:rPr lang="en-US" dirty="0"/>
              <a:t>Special interest club.</a:t>
            </a:r>
          </a:p>
          <a:p>
            <a:r>
              <a:rPr lang="en-US" dirty="0"/>
              <a:t>Interaction among membership.</a:t>
            </a:r>
          </a:p>
          <a:p>
            <a:r>
              <a:rPr lang="en-US" dirty="0"/>
              <a:t>Planning projects during meetings.</a:t>
            </a:r>
          </a:p>
          <a:p>
            <a:r>
              <a:rPr lang="en-US" dirty="0"/>
              <a:t>Meeting time, meals, expense.</a:t>
            </a:r>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360610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373510" y="604965"/>
            <a:ext cx="10515600" cy="1325563"/>
          </a:xfrm>
        </p:spPr>
        <p:txBody>
          <a:bodyPr>
            <a:noAutofit/>
          </a:bodyPr>
          <a:lstStyle/>
          <a:p>
            <a:pPr marL="228600" marR="0">
              <a:lnSpc>
                <a:spcPct val="107000"/>
              </a:lnSpc>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Changing your club’s culture to engage current members while attracting new members.</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844569" y="2655046"/>
            <a:ext cx="10515600" cy="3580855"/>
          </a:xfrm>
        </p:spPr>
        <p:txBody>
          <a:bodyPr>
            <a:normAutofit/>
          </a:bodyPr>
          <a:lstStyle/>
          <a:p>
            <a:r>
              <a:rPr lang="en-US" dirty="0"/>
              <a:t>Keep it fresh.</a:t>
            </a:r>
          </a:p>
          <a:p>
            <a:r>
              <a:rPr lang="en-US" dirty="0"/>
              <a:t>Change is good.</a:t>
            </a:r>
          </a:p>
          <a:p>
            <a:r>
              <a:rPr lang="en-US" dirty="0"/>
              <a:t>Solicit ideas from the membership.</a:t>
            </a:r>
          </a:p>
          <a:p>
            <a:r>
              <a:rPr lang="en-US" dirty="0"/>
              <a:t>Offer time for members to interact with each other.</a:t>
            </a:r>
          </a:p>
          <a:p>
            <a:r>
              <a:rPr lang="en-US" dirty="0"/>
              <a:t>Approach the old guard for their concerns.</a:t>
            </a:r>
          </a:p>
          <a:p>
            <a:r>
              <a:rPr lang="en-US" dirty="0"/>
              <a:t>Target those reluctant members to get them on board.</a:t>
            </a:r>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778863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493430" y="545005"/>
            <a:ext cx="10515600" cy="1325563"/>
          </a:xfrm>
        </p:spPr>
        <p:txBody>
          <a:bodyPr>
            <a:noAutofit/>
          </a:bodyPr>
          <a:lstStyle/>
          <a:p>
            <a:pPr marL="228600" marR="0">
              <a:lnSpc>
                <a:spcPct val="107000"/>
              </a:lnSpc>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Membership Action Plan (MAP) as a key to knowing your club and setting goals.</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084409" y="2445189"/>
            <a:ext cx="10515600" cy="3400973"/>
          </a:xfrm>
        </p:spPr>
        <p:txBody>
          <a:bodyPr>
            <a:normAutofit/>
          </a:bodyPr>
          <a:lstStyle/>
          <a:p>
            <a:r>
              <a:rPr lang="en-US" dirty="0"/>
              <a:t>MAP Dashboard.</a:t>
            </a:r>
          </a:p>
          <a:p>
            <a:r>
              <a:rPr lang="en-US" dirty="0"/>
              <a:t>Current membership.</a:t>
            </a:r>
          </a:p>
          <a:p>
            <a:r>
              <a:rPr lang="en-US" dirty="0"/>
              <a:t>Attrition rate.</a:t>
            </a:r>
          </a:p>
          <a:p>
            <a:r>
              <a:rPr lang="en-US" dirty="0"/>
              <a:t>Attraction rate.</a:t>
            </a:r>
          </a:p>
          <a:p>
            <a:r>
              <a:rPr lang="en-US" dirty="0"/>
              <a:t>Plan for growth.</a:t>
            </a:r>
          </a:p>
          <a:p>
            <a:r>
              <a:rPr lang="en-US" dirty="0"/>
              <a:t>Know where you are to plan where you want to go.</a:t>
            </a:r>
          </a:p>
          <a:p>
            <a:pPr marL="0" indent="0">
              <a:buNone/>
            </a:pPr>
            <a:endParaRPr lang="en-US" dirty="0"/>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405266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419726" y="604965"/>
            <a:ext cx="11332564" cy="1325563"/>
          </a:xfrm>
        </p:spPr>
        <p:txBody>
          <a:bodyPr>
            <a:noAutofit/>
          </a:bodyPr>
          <a:lstStyle/>
          <a:p>
            <a:pPr marL="228600" marR="0" algn="ctr">
              <a:lnSpc>
                <a:spcPct val="107000"/>
              </a:lnSpc>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Know where you are to plan where you want to go.</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1024449" y="2265307"/>
            <a:ext cx="10515600" cy="3445944"/>
          </a:xfrm>
        </p:spPr>
        <p:txBody>
          <a:bodyPr>
            <a:normAutofit/>
          </a:bodyPr>
          <a:lstStyle/>
          <a:p>
            <a:r>
              <a:rPr lang="en-US" dirty="0"/>
              <a:t>Would you consider becoming an innovative club.</a:t>
            </a:r>
          </a:p>
          <a:p>
            <a:r>
              <a:rPr lang="en-US" dirty="0"/>
              <a:t>Special Interest club.</a:t>
            </a:r>
          </a:p>
          <a:p>
            <a:r>
              <a:rPr lang="en-US" dirty="0"/>
              <a:t>Project only club.</a:t>
            </a:r>
          </a:p>
          <a:p>
            <a:r>
              <a:rPr lang="en-US" dirty="0"/>
              <a:t>Impact club.</a:t>
            </a:r>
          </a:p>
          <a:p>
            <a:r>
              <a:rPr lang="en-US" dirty="0"/>
              <a:t>Host to a satellite club.</a:t>
            </a:r>
          </a:p>
          <a:p>
            <a:r>
              <a:rPr lang="en-US" dirty="0"/>
              <a:t>Allow new ideas to flourish.</a:t>
            </a:r>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3558554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9B9C-CEB9-25EC-533A-BF52B2161927}"/>
              </a:ext>
            </a:extLst>
          </p:cNvPr>
          <p:cNvSpPr>
            <a:spLocks noGrp="1"/>
          </p:cNvSpPr>
          <p:nvPr>
            <p:ph type="title"/>
          </p:nvPr>
        </p:nvSpPr>
        <p:spPr>
          <a:xfrm>
            <a:off x="733270" y="1804184"/>
            <a:ext cx="10515600" cy="1325563"/>
          </a:xfrm>
        </p:spPr>
        <p:txBody>
          <a:bodyPr>
            <a:noAutofit/>
          </a:bodyPr>
          <a:lstStyle/>
          <a:p>
            <a:pPr marL="228600" marR="0" algn="ctr">
              <a:lnSpc>
                <a:spcPct val="107000"/>
              </a:lnSpc>
              <a:spcBef>
                <a:spcPts val="0"/>
              </a:spcBef>
              <a:spcAft>
                <a:spcPts val="800"/>
              </a:spcAft>
            </a:pPr>
            <a:r>
              <a:rPr lang="en-US" sz="4400" b="1" dirty="0">
                <a:effectLst/>
                <a:latin typeface="Calibri" panose="020F0502020204030204" pitchFamily="34" charset="0"/>
                <a:ea typeface="Calibri" panose="020F0502020204030204" pitchFamily="34" charset="0"/>
                <a:cs typeface="Times New Roman" panose="02020603050405020304" pitchFamily="18" charset="0"/>
              </a:rPr>
              <a:t>Thank you for your open minds to new membership engagement approaches.</a:t>
            </a:r>
          </a:p>
        </p:txBody>
      </p:sp>
      <p:sp>
        <p:nvSpPr>
          <p:cNvPr id="3" name="Content Placeholder 2">
            <a:extLst>
              <a:ext uri="{FF2B5EF4-FFF2-40B4-BE49-F238E27FC236}">
                <a16:creationId xmlns:a16="http://schemas.microsoft.com/office/drawing/2014/main" id="{0760A672-D2E5-ABE4-1088-E85718E35402}"/>
              </a:ext>
            </a:extLst>
          </p:cNvPr>
          <p:cNvSpPr>
            <a:spLocks noGrp="1"/>
          </p:cNvSpPr>
          <p:nvPr>
            <p:ph idx="1"/>
          </p:nvPr>
        </p:nvSpPr>
        <p:spPr>
          <a:xfrm>
            <a:off x="784609" y="4648739"/>
            <a:ext cx="10515600" cy="1325563"/>
          </a:xfrm>
        </p:spPr>
        <p:txBody>
          <a:bodyPr>
            <a:normAutofit/>
          </a:bodyPr>
          <a:lstStyle/>
          <a:p>
            <a:pPr marL="0" lvl="0" indent="0">
              <a:buNone/>
            </a:pPr>
            <a:endParaRPr lang="en-US" dirty="0"/>
          </a:p>
          <a:p>
            <a:pPr marL="0" indent="0">
              <a:buNone/>
            </a:pPr>
            <a:endParaRPr lang="en-US" dirty="0"/>
          </a:p>
        </p:txBody>
      </p:sp>
      <p:pic>
        <p:nvPicPr>
          <p:cNvPr id="4" name="Google Shape;119;p21">
            <a:extLst>
              <a:ext uri="{FF2B5EF4-FFF2-40B4-BE49-F238E27FC236}">
                <a16:creationId xmlns:a16="http://schemas.microsoft.com/office/drawing/2014/main" id="{57A6995A-6E2B-C22F-1565-327953EA2E83}"/>
              </a:ext>
            </a:extLst>
          </p:cNvPr>
          <p:cNvPicPr preferRelativeResize="0"/>
          <p:nvPr/>
        </p:nvPicPr>
        <p:blipFill rotWithShape="1">
          <a:blip r:embed="rId3">
            <a:alphaModFix/>
          </a:blip>
          <a:srcRect/>
          <a:stretch/>
        </p:blipFill>
        <p:spPr>
          <a:xfrm>
            <a:off x="9080120" y="4051495"/>
            <a:ext cx="2150401" cy="1964555"/>
          </a:xfrm>
          <a:prstGeom prst="rect">
            <a:avLst/>
          </a:prstGeom>
          <a:noFill/>
          <a:ln>
            <a:noFill/>
          </a:ln>
        </p:spPr>
      </p:pic>
    </p:spTree>
    <p:extLst>
      <p:ext uri="{BB962C8B-B14F-4D97-AF65-F5344CB8AC3E}">
        <p14:creationId xmlns:p14="http://schemas.microsoft.com/office/powerpoint/2010/main" val="186349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pic>
        <p:nvPicPr>
          <p:cNvPr id="9" name="Picture 8">
            <a:extLst>
              <a:ext uri="{FF2B5EF4-FFF2-40B4-BE49-F238E27FC236}">
                <a16:creationId xmlns:a16="http://schemas.microsoft.com/office/drawing/2014/main" id="{7E6F58A4-E2C2-C2F4-1A9D-83F52C81F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844" y="0"/>
            <a:ext cx="5319475" cy="6858000"/>
          </a:xfrm>
          <a:prstGeom prst="rect">
            <a:avLst/>
          </a:prstGeom>
        </p:spPr>
      </p:pic>
      <p:pic>
        <p:nvPicPr>
          <p:cNvPr id="11" name="Picture 10">
            <a:extLst>
              <a:ext uri="{FF2B5EF4-FFF2-40B4-BE49-F238E27FC236}">
                <a16:creationId xmlns:a16="http://schemas.microsoft.com/office/drawing/2014/main" id="{C9179A5F-5E05-92A5-0105-1DCC16F03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5364" y="823159"/>
            <a:ext cx="4315132" cy="3520241"/>
          </a:xfrm>
          <a:prstGeom prst="rect">
            <a:avLst/>
          </a:prstGeom>
        </p:spPr>
      </p:pic>
    </p:spTree>
    <p:extLst>
      <p:ext uri="{BB962C8B-B14F-4D97-AF65-F5344CB8AC3E}">
        <p14:creationId xmlns:p14="http://schemas.microsoft.com/office/powerpoint/2010/main" val="71115691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09366-3E7C-1C74-4525-8681F4EBC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55277892"/>
      </p:ext>
    </p:extLst>
  </p:cSld>
  <p:clrMapOvr>
    <a:masterClrMapping/>
  </p:clrMapOvr>
  <mc:AlternateContent xmlns:mc="http://schemas.openxmlformats.org/markup-compatibility/2006" xmlns:p14="http://schemas.microsoft.com/office/powerpoint/2010/main">
    <mc:Choice Requires="p14">
      <p:transition p14:dur="10" advClick="0" advTm="120000"/>
    </mc:Choice>
    <mc:Fallback xmlns="">
      <p:transition advClick="0" advTm="1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9655629" cy="1766888"/>
          </a:xfrm>
          <a:prstGeom prst="rect">
            <a:avLst/>
          </a:prstGeom>
          <a:solidFill>
            <a:srgbClr val="043671"/>
          </a:solidFill>
          <a:ln w="9525">
            <a:noFill/>
            <a:miter lim="800000"/>
            <a:headEnd/>
            <a:tailEnd/>
          </a:ln>
        </p:spPr>
        <p:txBody>
          <a:bodyPr wrap="none" anchor="ctr"/>
          <a:lstStyle/>
          <a:p>
            <a:pPr algn="ctr" fontAlgn="base">
              <a:spcBef>
                <a:spcPct val="0"/>
              </a:spcBef>
              <a:spcAft>
                <a:spcPct val="0"/>
              </a:spcAft>
            </a:pPr>
            <a:r>
              <a:rPr lang="en-US" altLang="en-US" sz="5400" dirty="0">
                <a:solidFill>
                  <a:srgbClr val="FEBC16"/>
                </a:solidFill>
                <a:latin typeface="Arial" charset="0"/>
                <a:cs typeface="Arial" charset="0"/>
              </a:rPr>
              <a:t>What is MAP &amp;</a:t>
            </a:r>
          </a:p>
          <a:p>
            <a:pPr algn="ctr" fontAlgn="base">
              <a:spcBef>
                <a:spcPct val="0"/>
              </a:spcBef>
              <a:spcAft>
                <a:spcPct val="0"/>
              </a:spcAft>
            </a:pPr>
            <a:r>
              <a:rPr lang="en-US" altLang="en-US" sz="5400" dirty="0">
                <a:solidFill>
                  <a:srgbClr val="FEBC16"/>
                </a:solidFill>
                <a:latin typeface="Arial" charset="0"/>
                <a:cs typeface="Arial" charset="0"/>
              </a:rPr>
              <a:t>How to use it</a:t>
            </a:r>
          </a:p>
        </p:txBody>
      </p:sp>
      <p:sp>
        <p:nvSpPr>
          <p:cNvPr id="71682" name="Rectangle 4"/>
          <p:cNvSpPr>
            <a:spLocks noChangeArrowheads="1"/>
          </p:cNvSpPr>
          <p:nvPr/>
        </p:nvSpPr>
        <p:spPr bwMode="auto">
          <a:xfrm>
            <a:off x="1905000" y="4648200"/>
            <a:ext cx="6134308" cy="14465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ja-JP" sz="4800" dirty="0">
                <a:solidFill>
                  <a:srgbClr val="FFFFFF"/>
                </a:solidFill>
                <a:latin typeface="Arial" charset="0"/>
                <a:ea typeface="MS PGothic" pitchFamily="34" charset="-128"/>
                <a:cs typeface="Arial" charset="0"/>
              </a:rPr>
              <a:t>IPDG Cliff Berg</a:t>
            </a:r>
          </a:p>
          <a:p>
            <a:pPr eaLnBrk="0" fontAlgn="base" hangingPunct="0">
              <a:spcBef>
                <a:spcPct val="0"/>
              </a:spcBef>
              <a:spcAft>
                <a:spcPct val="0"/>
              </a:spcAft>
            </a:pPr>
            <a:r>
              <a:rPr lang="en-US" altLang="ja-JP" sz="4000" dirty="0">
                <a:solidFill>
                  <a:srgbClr val="FFFFFF"/>
                </a:solidFill>
                <a:latin typeface="Arial" charset="0"/>
                <a:ea typeface="MS PGothic" pitchFamily="34" charset="-128"/>
                <a:cs typeface="Arial" charset="0"/>
              </a:rPr>
              <a:t>District MAP Ambassador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9861681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pic>
        <p:nvPicPr>
          <p:cNvPr id="4" name="Picture 3">
            <a:extLst>
              <a:ext uri="{FF2B5EF4-FFF2-40B4-BE49-F238E27FC236}">
                <a16:creationId xmlns:a16="http://schemas.microsoft.com/office/drawing/2014/main" id="{413137EB-BF39-CCA3-E9B2-B7A78A85D31E}"/>
              </a:ext>
            </a:extLst>
          </p:cNvPr>
          <p:cNvPicPr>
            <a:picLocks noChangeAspect="1"/>
          </p:cNvPicPr>
          <p:nvPr/>
        </p:nvPicPr>
        <p:blipFill rotWithShape="1">
          <a:blip r:embed="rId3"/>
          <a:srcRect t="5858"/>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 name="Title 1">
            <a:extLst>
              <a:ext uri="{FF2B5EF4-FFF2-40B4-BE49-F238E27FC236}">
                <a16:creationId xmlns:a16="http://schemas.microsoft.com/office/drawing/2014/main" id="{C103359B-63A2-107A-13E2-16B8A1E0F28E}"/>
              </a:ext>
            </a:extLst>
          </p:cNvPr>
          <p:cNvSpPr>
            <a:spLocks noGrp="1"/>
          </p:cNvSpPr>
          <p:nvPr>
            <p:ph type="ctrTitle"/>
          </p:nvPr>
        </p:nvSpPr>
        <p:spPr>
          <a:xfrm>
            <a:off x="2076091" y="2633933"/>
            <a:ext cx="8039818" cy="1643572"/>
          </a:xfrm>
        </p:spPr>
        <p:txBody>
          <a:bodyPr>
            <a:normAutofit/>
          </a:bodyPr>
          <a:lstStyle/>
          <a:p>
            <a:r>
              <a:rPr lang="en-US">
                <a:solidFill>
                  <a:srgbClr val="FFFFFF"/>
                </a:solidFill>
              </a:rPr>
              <a:t>Membership Action Plan Webinars</a:t>
            </a:r>
            <a:br>
              <a:rPr lang="en-US">
                <a:solidFill>
                  <a:srgbClr val="FFFFFF"/>
                </a:solidFill>
              </a:rPr>
            </a:br>
            <a:r>
              <a:rPr lang="en-US">
                <a:solidFill>
                  <a:srgbClr val="FFFFFF"/>
                </a:solidFill>
              </a:rPr>
              <a:t>Zones 33 &amp; 34</a:t>
            </a:r>
          </a:p>
        </p:txBody>
      </p:sp>
      <p:sp>
        <p:nvSpPr>
          <p:cNvPr id="3" name="Subtitle 2">
            <a:extLst>
              <a:ext uri="{FF2B5EF4-FFF2-40B4-BE49-F238E27FC236}">
                <a16:creationId xmlns:a16="http://schemas.microsoft.com/office/drawing/2014/main" id="{24C3EBAB-1636-ECF7-577C-68783C341E9F}"/>
              </a:ext>
            </a:extLst>
          </p:cNvPr>
          <p:cNvSpPr>
            <a:spLocks noGrp="1"/>
          </p:cNvSpPr>
          <p:nvPr>
            <p:ph type="subTitle" idx="1"/>
          </p:nvPr>
        </p:nvSpPr>
        <p:spPr>
          <a:xfrm>
            <a:off x="1857556" y="5272809"/>
            <a:ext cx="8442384" cy="725018"/>
          </a:xfrm>
        </p:spPr>
        <p:txBody>
          <a:bodyPr>
            <a:normAutofit/>
          </a:bodyPr>
          <a:lstStyle/>
          <a:p>
            <a:endParaRPr lang="en-US" dirty="0">
              <a:solidFill>
                <a:srgbClr val="FFFFFF"/>
              </a:solidFill>
            </a:endParaRPr>
          </a:p>
        </p:txBody>
      </p:sp>
      <p:grpSp>
        <p:nvGrpSpPr>
          <p:cNvPr id="18" name="Group 12">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19" name="Rectangle 13">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Bembo"/>
                <a:ea typeface="+mn-ea"/>
                <a:cs typeface="+mn-cs"/>
              </a:endParaRPr>
            </a:p>
          </p:txBody>
        </p:sp>
        <p:cxnSp>
          <p:nvCxnSpPr>
            <p:cNvPr id="20" name="Straight Connector 14">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186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52" name="Rectangle 51">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pic>
        <p:nvPicPr>
          <p:cNvPr id="29" name="Picture 4" descr="Calendar on table">
            <a:extLst>
              <a:ext uri="{FF2B5EF4-FFF2-40B4-BE49-F238E27FC236}">
                <a16:creationId xmlns:a16="http://schemas.microsoft.com/office/drawing/2014/main" id="{FED63BD0-54CB-077F-86F0-9759FA912E3A}"/>
              </a:ext>
            </a:extLst>
          </p:cNvPr>
          <p:cNvPicPr>
            <a:picLocks noChangeAspect="1"/>
          </p:cNvPicPr>
          <p:nvPr/>
        </p:nvPicPr>
        <p:blipFill rotWithShape="1">
          <a:blip r:embed="rId3">
            <a:alphaModFix amt="40000"/>
          </a:blip>
          <a:srcRect b="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CE41C9E7-3E96-AD4D-129F-EBF86607687B}"/>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68487F26-7E92-6B9E-265D-FA7CF87BFD74}"/>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lnSpcReduction="10000"/>
          </a:bodyPr>
          <a:lstStyle/>
          <a:p>
            <a:pPr marL="342900" indent="-342900" algn="ct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Series of Monthly Webinars</a:t>
            </a:r>
          </a:p>
          <a:p>
            <a:pPr marL="342900" indent="-342900" algn="ct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Exchange of Ideas &amp; Best Practices</a:t>
            </a:r>
          </a:p>
          <a:p>
            <a:pPr marL="342900" indent="-342900" algn="ct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Club Membership Chairs &amp; Club Leadership</a:t>
            </a:r>
          </a:p>
          <a:p>
            <a:pPr marL="342900" indent="-342900" algn="ct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Second Monday of Month – 6:00 P.M.</a:t>
            </a:r>
          </a:p>
          <a:p>
            <a:pPr marL="342900" indent="-342900" algn="ct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Register on </a:t>
            </a:r>
            <a:r>
              <a:rPr lang="en-US" b="1" dirty="0" err="1">
                <a:solidFill>
                  <a:schemeClr val="tx1"/>
                </a:solidFill>
                <a:latin typeface="Arial" panose="020B0604020202020204" pitchFamily="34" charset="0"/>
                <a:cs typeface="Arial" panose="020B0604020202020204" pitchFamily="34" charset="0"/>
              </a:rPr>
              <a:t>DACdb</a:t>
            </a:r>
            <a:endParaRPr lang="en-US" b="1" dirty="0">
              <a:solidFill>
                <a:schemeClr val="tx1"/>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Next Webinar – October 9</a:t>
            </a:r>
            <a:r>
              <a:rPr lang="en-US" b="1" baseline="30000" dirty="0">
                <a:solidFill>
                  <a:schemeClr val="tx1"/>
                </a:solidFill>
                <a:latin typeface="Arial" panose="020B0604020202020204" pitchFamily="34" charset="0"/>
                <a:cs typeface="Arial" panose="020B0604020202020204" pitchFamily="34" charset="0"/>
              </a:rPr>
              <a:t>th</a:t>
            </a:r>
          </a:p>
          <a:p>
            <a:pPr marL="342900" indent="-342900" algn="ctr">
              <a:buFont typeface="Arial" panose="020B0604020202020204" pitchFamily="34" charset="0"/>
              <a:buChar char="•"/>
            </a:pPr>
            <a:r>
              <a:rPr lang="en-US" sz="2800" b="1" baseline="30000" dirty="0">
                <a:solidFill>
                  <a:schemeClr val="tx1"/>
                </a:solidFill>
                <a:latin typeface="Arial" panose="020B0604020202020204" pitchFamily="34" charset="0"/>
                <a:cs typeface="Arial" panose="020B0604020202020204" pitchFamily="34" charset="0"/>
              </a:rPr>
              <a:t>All Webinars Available for Viewing on Zone 33-34 Website</a:t>
            </a:r>
          </a:p>
          <a:p>
            <a:pPr marL="342900" indent="-342900" algn="ctr">
              <a:buFont typeface="Arial" panose="020B0604020202020204" pitchFamily="34" charset="0"/>
              <a:buChar char="•"/>
            </a:pPr>
            <a:endParaRPr lang="en-US" b="1" baseline="30000" dirty="0">
              <a:solidFill>
                <a:schemeClr val="tx1"/>
              </a:solidFill>
              <a:latin typeface="Arial" panose="020B0604020202020204" pitchFamily="34" charset="0"/>
              <a:cs typeface="Arial" panose="020B0604020202020204" pitchFamily="34" charset="0"/>
            </a:endParaRPr>
          </a:p>
          <a:p>
            <a:pPr algn="ctr"/>
            <a:endParaRPr lang="en-US" b="1" dirty="0">
              <a:solidFill>
                <a:schemeClr val="tx1"/>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55" name="Rectangle 54">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Bembo"/>
                <a:ea typeface="+mn-ea"/>
                <a:cs typeface="+mn-cs"/>
              </a:endParaRPr>
            </a:p>
          </p:txBody>
        </p:sp>
        <p:cxnSp>
          <p:nvCxnSpPr>
            <p:cNvPr id="56" name="Straight Connector 55">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364111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pic>
        <p:nvPicPr>
          <p:cNvPr id="5" name="Picture 4">
            <a:extLst>
              <a:ext uri="{FF2B5EF4-FFF2-40B4-BE49-F238E27FC236}">
                <a16:creationId xmlns:a16="http://schemas.microsoft.com/office/drawing/2014/main" id="{7FD817DC-1F3B-7D87-46A0-459E8510869D}"/>
              </a:ext>
            </a:extLst>
          </p:cNvPr>
          <p:cNvPicPr>
            <a:picLocks noChangeAspect="1"/>
          </p:cNvPicPr>
          <p:nvPr/>
        </p:nvPicPr>
        <p:blipFill rotWithShape="1">
          <a:blip r:embed="rId3"/>
          <a:srcRect b="25000"/>
          <a:stretch/>
        </p:blipFill>
        <p:spPr>
          <a:xfrm>
            <a:off x="20" y="10"/>
            <a:ext cx="12191980" cy="6857990"/>
          </a:xfrm>
          <a:prstGeom prst="rect">
            <a:avLst/>
          </a:prstGeom>
        </p:spPr>
      </p:pic>
      <p:sp>
        <p:nvSpPr>
          <p:cNvPr id="11"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 name="Title 1">
            <a:extLst>
              <a:ext uri="{FF2B5EF4-FFF2-40B4-BE49-F238E27FC236}">
                <a16:creationId xmlns:a16="http://schemas.microsoft.com/office/drawing/2014/main" id="{60DD846E-10CA-E4A2-2C51-4A196E49629A}"/>
              </a:ext>
            </a:extLst>
          </p:cNvPr>
          <p:cNvSpPr>
            <a:spLocks noGrp="1"/>
          </p:cNvSpPr>
          <p:nvPr>
            <p:ph type="ctrTitle"/>
          </p:nvPr>
        </p:nvSpPr>
        <p:spPr>
          <a:xfrm>
            <a:off x="1048561" y="1066800"/>
            <a:ext cx="3931320" cy="2267193"/>
          </a:xfrm>
        </p:spPr>
        <p:txBody>
          <a:bodyPr>
            <a:normAutofit/>
          </a:bodyPr>
          <a:lstStyle/>
          <a:p>
            <a:r>
              <a:rPr lang="en-US" dirty="0"/>
              <a:t>Membership Success Center</a:t>
            </a:r>
          </a:p>
        </p:txBody>
      </p:sp>
      <p:sp>
        <p:nvSpPr>
          <p:cNvPr id="3" name="Subtitle 2">
            <a:extLst>
              <a:ext uri="{FF2B5EF4-FFF2-40B4-BE49-F238E27FC236}">
                <a16:creationId xmlns:a16="http://schemas.microsoft.com/office/drawing/2014/main" id="{9DECE23B-6D64-7F11-A210-066E8E940777}"/>
              </a:ext>
            </a:extLst>
          </p:cNvPr>
          <p:cNvSpPr>
            <a:spLocks noGrp="1"/>
          </p:cNvSpPr>
          <p:nvPr>
            <p:ph type="subTitle" idx="1"/>
          </p:nvPr>
        </p:nvSpPr>
        <p:spPr>
          <a:xfrm>
            <a:off x="1048561" y="4327781"/>
            <a:ext cx="3931321" cy="1033669"/>
          </a:xfrm>
        </p:spPr>
        <p:txBody>
          <a:bodyPr>
            <a:normAutofit/>
          </a:bodyPr>
          <a:lstStyle/>
          <a:p>
            <a:endParaRPr lang="en-US"/>
          </a:p>
        </p:txBody>
      </p:sp>
      <p:grpSp>
        <p:nvGrpSpPr>
          <p:cNvPr id="13" name="Group 12">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3871114"/>
            <a:ext cx="867485" cy="115439"/>
            <a:chOff x="8910933" y="1861308"/>
            <a:chExt cx="867485" cy="115439"/>
          </a:xfrm>
        </p:grpSpPr>
        <p:sp>
          <p:nvSpPr>
            <p:cNvPr id="14" name="Rectangle 13">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cxnSp>
          <p:nvCxnSpPr>
            <p:cNvPr id="15" name="Straight Connector 14">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7422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2"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 name="Title 1">
            <a:extLst>
              <a:ext uri="{FF2B5EF4-FFF2-40B4-BE49-F238E27FC236}">
                <a16:creationId xmlns:a16="http://schemas.microsoft.com/office/drawing/2014/main" id="{A4270807-4739-51F2-149B-83D7777682CF}"/>
              </a:ext>
            </a:extLst>
          </p:cNvPr>
          <p:cNvSpPr>
            <a:spLocks noGrp="1"/>
          </p:cNvSpPr>
          <p:nvPr>
            <p:ph type="title"/>
          </p:nvPr>
        </p:nvSpPr>
        <p:spPr>
          <a:xfrm>
            <a:off x="1028701" y="963919"/>
            <a:ext cx="10134600" cy="1036994"/>
          </a:xfrm>
        </p:spPr>
        <p:txBody>
          <a:bodyPr anchor="b">
            <a:normAutofit/>
          </a:bodyPr>
          <a:lstStyle/>
          <a:p>
            <a:pPr algn="ctr"/>
            <a:endParaRPr lang="en-US"/>
          </a:p>
        </p:txBody>
      </p:sp>
      <p:grpSp>
        <p:nvGrpSpPr>
          <p:cNvPr id="23"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24"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Bembo"/>
                <a:ea typeface="+mn-ea"/>
                <a:cs typeface="+mn-cs"/>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25" name="Content Placeholder 2">
            <a:extLst>
              <a:ext uri="{FF2B5EF4-FFF2-40B4-BE49-F238E27FC236}">
                <a16:creationId xmlns:a16="http://schemas.microsoft.com/office/drawing/2014/main" id="{9354F440-D2F0-7875-DA66-587CAFB977A4}"/>
              </a:ext>
            </a:extLst>
          </p:cNvPr>
          <p:cNvGraphicFramePr>
            <a:graphicFrameLocks noGrp="1"/>
          </p:cNvGraphicFramePr>
          <p:nvPr>
            <p:ph idx="1"/>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033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058358-0DA4-0CFA-47DE-B313283D7FE3}"/>
              </a:ext>
            </a:extLst>
          </p:cNvPr>
          <p:cNvPicPr>
            <a:picLocks noChangeAspect="1"/>
          </p:cNvPicPr>
          <p:nvPr/>
        </p:nvPicPr>
        <p:blipFill>
          <a:blip r:embed="rId3"/>
          <a:stretch>
            <a:fillRect/>
          </a:stretch>
        </p:blipFill>
        <p:spPr>
          <a:xfrm>
            <a:off x="1588" y="591289"/>
            <a:ext cx="12188825" cy="5675422"/>
          </a:xfrm>
          <a:prstGeom prst="rect">
            <a:avLst/>
          </a:prstGeom>
        </p:spPr>
      </p:pic>
    </p:spTree>
    <p:extLst>
      <p:ext uri="{BB962C8B-B14F-4D97-AF65-F5344CB8AC3E}">
        <p14:creationId xmlns:p14="http://schemas.microsoft.com/office/powerpoint/2010/main" val="2305949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B03D8-E2B2-20A3-3E52-E20F64B9A9F4}"/>
              </a:ext>
            </a:extLst>
          </p:cNvPr>
          <p:cNvPicPr>
            <a:picLocks noChangeAspect="1"/>
          </p:cNvPicPr>
          <p:nvPr/>
        </p:nvPicPr>
        <p:blipFill>
          <a:blip r:embed="rId3"/>
          <a:stretch>
            <a:fillRect/>
          </a:stretch>
        </p:blipFill>
        <p:spPr>
          <a:xfrm>
            <a:off x="1588" y="558606"/>
            <a:ext cx="12188825" cy="5740791"/>
          </a:xfrm>
          <a:prstGeom prst="rect">
            <a:avLst/>
          </a:prstGeom>
        </p:spPr>
      </p:pic>
    </p:spTree>
    <p:extLst>
      <p:ext uri="{BB962C8B-B14F-4D97-AF65-F5344CB8AC3E}">
        <p14:creationId xmlns:p14="http://schemas.microsoft.com/office/powerpoint/2010/main" val="244400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EB6D38-1034-EA58-744F-90A8E7D34C79}"/>
              </a:ext>
            </a:extLst>
          </p:cNvPr>
          <p:cNvPicPr>
            <a:picLocks noChangeAspect="1"/>
          </p:cNvPicPr>
          <p:nvPr/>
        </p:nvPicPr>
        <p:blipFill>
          <a:blip r:embed="rId3"/>
          <a:stretch>
            <a:fillRect/>
          </a:stretch>
        </p:blipFill>
        <p:spPr>
          <a:xfrm>
            <a:off x="1588" y="1049722"/>
            <a:ext cx="12188825" cy="4758559"/>
          </a:xfrm>
          <a:prstGeom prst="rect">
            <a:avLst/>
          </a:prstGeom>
        </p:spPr>
      </p:pic>
    </p:spTree>
    <p:extLst>
      <p:ext uri="{BB962C8B-B14F-4D97-AF65-F5344CB8AC3E}">
        <p14:creationId xmlns:p14="http://schemas.microsoft.com/office/powerpoint/2010/main" val="1715576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19715E-53C3-65E7-A5AD-89D57F63F783}"/>
              </a:ext>
            </a:extLst>
          </p:cNvPr>
          <p:cNvPicPr>
            <a:picLocks noChangeAspect="1"/>
          </p:cNvPicPr>
          <p:nvPr/>
        </p:nvPicPr>
        <p:blipFill>
          <a:blip r:embed="rId3"/>
          <a:stretch>
            <a:fillRect/>
          </a:stretch>
        </p:blipFill>
        <p:spPr>
          <a:xfrm>
            <a:off x="2481701" y="1652802"/>
            <a:ext cx="7228601" cy="3552396"/>
          </a:xfrm>
          <a:prstGeom prst="rect">
            <a:avLst/>
          </a:prstGeom>
        </p:spPr>
      </p:pic>
    </p:spTree>
    <p:extLst>
      <p:ext uri="{BB962C8B-B14F-4D97-AF65-F5344CB8AC3E}">
        <p14:creationId xmlns:p14="http://schemas.microsoft.com/office/powerpoint/2010/main" val="1683979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4" name="TextBox 3">
            <a:extLst>
              <a:ext uri="{FF2B5EF4-FFF2-40B4-BE49-F238E27FC236}">
                <a16:creationId xmlns:a16="http://schemas.microsoft.com/office/drawing/2014/main" id="{44856821-FB4A-A781-5790-0EDAA1897440}"/>
              </a:ext>
            </a:extLst>
          </p:cNvPr>
          <p:cNvSpPr txBox="1"/>
          <p:nvPr/>
        </p:nvSpPr>
        <p:spPr>
          <a:xfrm>
            <a:off x="6761885" y="1959552"/>
            <a:ext cx="4460298" cy="1569660"/>
          </a:xfrm>
          <a:prstGeom prst="rect">
            <a:avLst/>
          </a:prstGeom>
          <a:noFill/>
        </p:spPr>
        <p:txBody>
          <a:bodyPr wrap="square" rtlCol="0">
            <a:spAutoFit/>
          </a:bodyPr>
          <a:lstStyle/>
          <a:p>
            <a:r>
              <a:rPr lang="en-US" sz="4800" dirty="0">
                <a:solidFill>
                  <a:schemeClr val="bg1"/>
                </a:solidFill>
              </a:rPr>
              <a:t>Break – </a:t>
            </a:r>
          </a:p>
          <a:p>
            <a:r>
              <a:rPr lang="en-US" sz="4800" dirty="0">
                <a:solidFill>
                  <a:schemeClr val="bg1"/>
                </a:solidFill>
              </a:rPr>
              <a:t>15 minutes</a:t>
            </a:r>
          </a:p>
        </p:txBody>
      </p:sp>
      <p:pic>
        <p:nvPicPr>
          <p:cNvPr id="6" name="Picture 5">
            <a:extLst>
              <a:ext uri="{FF2B5EF4-FFF2-40B4-BE49-F238E27FC236}">
                <a16:creationId xmlns:a16="http://schemas.microsoft.com/office/drawing/2014/main" id="{5DFCDADA-14F0-FB1B-F2C7-07614836B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60" y="0"/>
            <a:ext cx="5130261" cy="6858000"/>
          </a:xfrm>
          <a:prstGeom prst="rect">
            <a:avLst/>
          </a:prstGeom>
        </p:spPr>
      </p:pic>
    </p:spTree>
    <p:extLst>
      <p:ext uri="{BB962C8B-B14F-4D97-AF65-F5344CB8AC3E}">
        <p14:creationId xmlns:p14="http://schemas.microsoft.com/office/powerpoint/2010/main" val="212510158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CC139-6A97-5F5E-47AF-3E8D0426D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568" y="0"/>
            <a:ext cx="8180863" cy="6858000"/>
          </a:xfrm>
          <a:prstGeom prst="rect">
            <a:avLst/>
          </a:prstGeom>
        </p:spPr>
      </p:pic>
    </p:spTree>
    <p:extLst>
      <p:ext uri="{BB962C8B-B14F-4D97-AF65-F5344CB8AC3E}">
        <p14:creationId xmlns:p14="http://schemas.microsoft.com/office/powerpoint/2010/main" val="307180311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10115549" cy="1766888"/>
          </a:xfrm>
          <a:prstGeom prst="rect">
            <a:avLst/>
          </a:prstGeom>
          <a:solidFill>
            <a:srgbClr val="043671"/>
          </a:solidFill>
          <a:ln w="9525">
            <a:noFill/>
            <a:miter lim="800000"/>
            <a:headEnd/>
            <a:tailEnd/>
          </a:ln>
        </p:spPr>
        <p:txBody>
          <a:bodyPr wrap="none" anchor="ctr"/>
          <a:lstStyle/>
          <a:p>
            <a:pPr algn="ctr" fontAlgn="base">
              <a:spcBef>
                <a:spcPct val="0"/>
              </a:spcBef>
              <a:spcAft>
                <a:spcPct val="0"/>
              </a:spcAft>
            </a:pPr>
            <a:r>
              <a:rPr lang="en-US" altLang="en-US" sz="5400" dirty="0">
                <a:solidFill>
                  <a:srgbClr val="FEBC16"/>
                </a:solidFill>
                <a:latin typeface="Arial" charset="0"/>
                <a:cs typeface="Arial" charset="0"/>
              </a:rPr>
              <a:t>A Successful Membership Plan</a:t>
            </a:r>
          </a:p>
        </p:txBody>
      </p:sp>
      <p:sp>
        <p:nvSpPr>
          <p:cNvPr id="71682" name="Rectangle 4"/>
          <p:cNvSpPr>
            <a:spLocks noChangeArrowheads="1"/>
          </p:cNvSpPr>
          <p:nvPr/>
        </p:nvSpPr>
        <p:spPr bwMode="auto">
          <a:xfrm>
            <a:off x="1905000" y="4648200"/>
            <a:ext cx="8740470" cy="14465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ja-JP" sz="4800" dirty="0">
                <a:solidFill>
                  <a:srgbClr val="FFFFFF"/>
                </a:solidFill>
                <a:latin typeface="Arial" charset="0"/>
                <a:ea typeface="MS PGothic" pitchFamily="34" charset="-128"/>
                <a:cs typeface="Arial" charset="0"/>
              </a:rPr>
              <a:t>Hugh Dawkins</a:t>
            </a:r>
          </a:p>
          <a:p>
            <a:pPr eaLnBrk="0" fontAlgn="base" hangingPunct="0">
              <a:spcBef>
                <a:spcPct val="0"/>
              </a:spcBef>
              <a:spcAft>
                <a:spcPct val="0"/>
              </a:spcAft>
            </a:pPr>
            <a:r>
              <a:rPr lang="en-US" altLang="ja-JP" sz="4000" dirty="0">
                <a:solidFill>
                  <a:srgbClr val="FFFFFF"/>
                </a:solidFill>
                <a:latin typeface="Arial" charset="0"/>
                <a:ea typeface="MS PGothic" pitchFamily="34" charset="-128"/>
                <a:cs typeface="Arial" charset="0"/>
              </a:rPr>
              <a:t>Zone 33 Assistant Rotary Coordinator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6653679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F0FF9-B2CD-6DFD-4C3D-0246696BCAB4}"/>
              </a:ext>
            </a:extLst>
          </p:cNvPr>
          <p:cNvSpPr txBox="1"/>
          <p:nvPr/>
        </p:nvSpPr>
        <p:spPr>
          <a:xfrm>
            <a:off x="1066800" y="533401"/>
            <a:ext cx="10134600" cy="5262979"/>
          </a:xfrm>
          <a:prstGeom prst="rect">
            <a:avLst/>
          </a:prstGeom>
          <a:noFill/>
        </p:spPr>
        <p:txBody>
          <a:bodyPr wrap="square" rtlCol="0">
            <a:spAutoFit/>
          </a:bodyPr>
          <a:lstStyle/>
          <a:p>
            <a:pPr algn="ctr" fontAlgn="base">
              <a:spcBef>
                <a:spcPct val="0"/>
              </a:spcBef>
              <a:spcAft>
                <a:spcPct val="0"/>
              </a:spcAft>
            </a:pPr>
            <a:r>
              <a:rPr lang="en-US" sz="4800" dirty="0">
                <a:solidFill>
                  <a:srgbClr val="FFFFFF"/>
                </a:solidFill>
                <a:latin typeface="Arial" charset="0"/>
                <a:cs typeface="Arial" charset="0"/>
              </a:rPr>
              <a:t>Why do I want to grow my club?</a:t>
            </a:r>
          </a:p>
          <a:p>
            <a:pPr algn="ctr" fontAlgn="base">
              <a:spcBef>
                <a:spcPct val="0"/>
              </a:spcBef>
              <a:spcAft>
                <a:spcPct val="0"/>
              </a:spcAft>
            </a:pPr>
            <a:endParaRPr lang="en-US" sz="4800" dirty="0">
              <a:solidFill>
                <a:srgbClr val="FFFFFF"/>
              </a:solidFill>
              <a:latin typeface="Arial" charset="0"/>
              <a:cs typeface="Arial" charset="0"/>
            </a:endParaRPr>
          </a:p>
          <a:p>
            <a:pPr algn="ctr" fontAlgn="base">
              <a:spcBef>
                <a:spcPct val="0"/>
              </a:spcBef>
              <a:spcAft>
                <a:spcPct val="0"/>
              </a:spcAft>
            </a:pPr>
            <a:r>
              <a:rPr lang="en-US" sz="4800" dirty="0">
                <a:solidFill>
                  <a:srgbClr val="FFFFFF"/>
                </a:solidFill>
                <a:latin typeface="Arial" charset="0"/>
                <a:cs typeface="Arial" charset="0"/>
              </a:rPr>
              <a:t>How do I make my new member feel welcome &amp; engaged in the club?</a:t>
            </a:r>
          </a:p>
          <a:p>
            <a:pPr algn="ctr" fontAlgn="base">
              <a:spcBef>
                <a:spcPct val="0"/>
              </a:spcBef>
              <a:spcAft>
                <a:spcPct val="0"/>
              </a:spcAft>
            </a:pPr>
            <a:endParaRPr lang="en-US" sz="4800" dirty="0">
              <a:solidFill>
                <a:srgbClr val="FFFFFF"/>
              </a:solidFill>
              <a:latin typeface="Arial" charset="0"/>
              <a:cs typeface="Arial" charset="0"/>
            </a:endParaRPr>
          </a:p>
          <a:p>
            <a:pPr algn="ctr" fontAlgn="base">
              <a:spcBef>
                <a:spcPct val="0"/>
              </a:spcBef>
              <a:spcAft>
                <a:spcPct val="0"/>
              </a:spcAft>
            </a:pPr>
            <a:r>
              <a:rPr lang="en-US" sz="4800" dirty="0">
                <a:solidFill>
                  <a:srgbClr val="FFFFFF"/>
                </a:solidFill>
                <a:latin typeface="Arial" charset="0"/>
                <a:cs typeface="Arial" charset="0"/>
              </a:rPr>
              <a:t>We will look at the 5 parts in a successful Membership Plan</a:t>
            </a:r>
          </a:p>
        </p:txBody>
      </p:sp>
    </p:spTree>
    <p:extLst>
      <p:ext uri="{BB962C8B-B14F-4D97-AF65-F5344CB8AC3E}">
        <p14:creationId xmlns:p14="http://schemas.microsoft.com/office/powerpoint/2010/main" val="367367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p:cTn id="3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9"/>
          <p:cNvSpPr txBox="1"/>
          <p:nvPr/>
        </p:nvSpPr>
        <p:spPr>
          <a:xfrm>
            <a:off x="0" y="1363163"/>
            <a:ext cx="12191939" cy="1086369"/>
          </a:xfrm>
          <a:prstGeom prst="rect">
            <a:avLst/>
          </a:prstGeom>
          <a:solidFill>
            <a:srgbClr val="00246C"/>
          </a:solidFill>
          <a:ln>
            <a:noFill/>
          </a:ln>
        </p:spPr>
        <p:txBody>
          <a:bodyPr spcFirstLastPara="1" wrap="square" lIns="89892" tIns="89892" rIns="89892" bIns="89892" anchor="t" anchorCtr="0">
            <a:noAutofit/>
          </a:bodyPr>
          <a:lstStyle/>
          <a:p>
            <a:pPr algn="ctr" defTabSz="899038">
              <a:buClr>
                <a:srgbClr val="000000"/>
              </a:buClr>
            </a:pPr>
            <a:r>
              <a:rPr lang="en-US" sz="5899" kern="0">
                <a:solidFill>
                  <a:srgbClr val="FFFFFF"/>
                </a:solidFill>
                <a:latin typeface="Arial"/>
                <a:cs typeface="Arial"/>
                <a:sym typeface="Arial"/>
              </a:rPr>
              <a:t>DISCOVER ROTARY</a:t>
            </a:r>
            <a:endParaRPr sz="5899" kern="0">
              <a:solidFill>
                <a:srgbClr val="FFFFFF"/>
              </a:solidFill>
              <a:latin typeface="Arial"/>
              <a:cs typeface="Arial"/>
              <a:sym typeface="Arial"/>
            </a:endParaRPr>
          </a:p>
        </p:txBody>
      </p:sp>
      <p:sp>
        <p:nvSpPr>
          <p:cNvPr id="44" name="Google Shape;44;p9"/>
          <p:cNvSpPr txBox="1"/>
          <p:nvPr/>
        </p:nvSpPr>
        <p:spPr>
          <a:xfrm>
            <a:off x="4509923" y="3244718"/>
            <a:ext cx="2987147" cy="1173680"/>
          </a:xfrm>
          <a:prstGeom prst="rect">
            <a:avLst/>
          </a:prstGeom>
          <a:noFill/>
          <a:ln>
            <a:noFill/>
          </a:ln>
        </p:spPr>
        <p:txBody>
          <a:bodyPr spcFirstLastPara="1" wrap="square" lIns="89892" tIns="89892" rIns="89892" bIns="89892" anchor="t" anchorCtr="0">
            <a:noAutofit/>
          </a:bodyPr>
          <a:lstStyle/>
          <a:p>
            <a:pPr algn="ctr" defTabSz="899038">
              <a:buClr>
                <a:srgbClr val="000000"/>
              </a:buClr>
            </a:pPr>
            <a:r>
              <a:rPr lang="en-US" sz="2360" b="1" kern="0">
                <a:solidFill>
                  <a:srgbClr val="E6E5D8"/>
                </a:solidFill>
                <a:latin typeface="Arial"/>
                <a:cs typeface="Arial"/>
                <a:sym typeface="Arial"/>
              </a:rPr>
              <a:t>Paul Keely</a:t>
            </a:r>
            <a:endParaRPr sz="2360" b="1" kern="0">
              <a:solidFill>
                <a:srgbClr val="E6E5D8"/>
              </a:solidFill>
              <a:latin typeface="Arial"/>
              <a:cs typeface="Arial"/>
              <a:sym typeface="Arial"/>
            </a:endParaRPr>
          </a:p>
          <a:p>
            <a:pPr algn="ctr" defTabSz="899038">
              <a:buClr>
                <a:srgbClr val="000000"/>
              </a:buClr>
            </a:pPr>
            <a:r>
              <a:rPr lang="en-US" sz="1770" kern="0">
                <a:solidFill>
                  <a:srgbClr val="E6E5D8"/>
                </a:solidFill>
                <a:latin typeface="Arial"/>
                <a:cs typeface="Arial"/>
                <a:sym typeface="Arial"/>
              </a:rPr>
              <a:t>Membership Chair</a:t>
            </a:r>
            <a:endParaRPr sz="1770" kern="0">
              <a:solidFill>
                <a:srgbClr val="E6E5D8"/>
              </a:solidFill>
              <a:latin typeface="Arial"/>
              <a:cs typeface="Arial"/>
              <a:sym typeface="Arial"/>
            </a:endParaRPr>
          </a:p>
          <a:p>
            <a:pPr algn="ctr" defTabSz="899038">
              <a:buClr>
                <a:srgbClr val="000000"/>
              </a:buClr>
            </a:pPr>
            <a:r>
              <a:rPr lang="en-US" sz="1770" kern="0">
                <a:solidFill>
                  <a:srgbClr val="E6E5D8"/>
                </a:solidFill>
                <a:latin typeface="Arial"/>
                <a:cs typeface="Arial"/>
                <a:sym typeface="Arial"/>
              </a:rPr>
              <a:t>Newark Morning Rotary</a:t>
            </a:r>
            <a:endParaRPr sz="1770" kern="0">
              <a:solidFill>
                <a:srgbClr val="E6E5D8"/>
              </a:solidFill>
              <a:latin typeface="Arial"/>
              <a:cs typeface="Arial"/>
              <a:sym typeface="Arial"/>
            </a:endParaRPr>
          </a:p>
          <a:p>
            <a:pPr defTabSz="899038">
              <a:buClr>
                <a:srgbClr val="000000"/>
              </a:buClr>
            </a:pPr>
            <a:endParaRPr sz="1376" kern="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a:off x="-96774" y="795803"/>
            <a:ext cx="12385548" cy="944329"/>
          </a:xfrm>
          <a:prstGeom prst="rect">
            <a:avLst/>
          </a:prstGeom>
          <a:solidFill>
            <a:srgbClr val="00246C"/>
          </a:solidFill>
          <a:ln>
            <a:noFill/>
          </a:ln>
          <a:effectLst>
            <a:outerShdw blurRad="63500" dist="50798" dir="2700000">
              <a:srgbClr val="808080">
                <a:alpha val="38823"/>
              </a:srgbClr>
            </a:outerShdw>
          </a:effectLst>
        </p:spPr>
        <p:txBody>
          <a:bodyPr spcFirstLastPara="1" wrap="square" lIns="719084" tIns="0" rIns="0" bIns="119831" anchor="b" anchorCtr="0">
            <a:noAutofit/>
          </a:bodyPr>
          <a:lstStyle/>
          <a:p>
            <a:pPr>
              <a:buClr>
                <a:srgbClr val="FFFFFF"/>
              </a:buClr>
              <a:buSzPts val="5700"/>
            </a:pPr>
            <a:r>
              <a:rPr lang="en-US" sz="5604">
                <a:solidFill>
                  <a:srgbClr val="FFFFFF"/>
                </a:solidFill>
              </a:rPr>
              <a:t>Welcome Guests</a:t>
            </a:r>
            <a:endParaRPr/>
          </a:p>
        </p:txBody>
      </p:sp>
      <p:sp>
        <p:nvSpPr>
          <p:cNvPr id="98" name="Google Shape;98;p18"/>
          <p:cNvSpPr txBox="1">
            <a:spLocks noGrp="1"/>
          </p:cNvSpPr>
          <p:nvPr>
            <p:ph type="subTitle" idx="1"/>
          </p:nvPr>
        </p:nvSpPr>
        <p:spPr>
          <a:xfrm>
            <a:off x="558794" y="2412870"/>
            <a:ext cx="11074413" cy="1651406"/>
          </a:xfrm>
          <a:prstGeom prst="rect">
            <a:avLst/>
          </a:prstGeom>
          <a:noFill/>
          <a:ln>
            <a:noFill/>
          </a:ln>
        </p:spPr>
        <p:txBody>
          <a:bodyPr spcFirstLastPara="1" wrap="square" lIns="0" tIns="0" rIns="0" bIns="0" anchor="t" anchorCtr="0">
            <a:noAutofit/>
          </a:bodyPr>
          <a:lstStyle/>
          <a:p>
            <a:pPr>
              <a:buClr>
                <a:srgbClr val="FFFFFF"/>
              </a:buClr>
              <a:buSzPts val="3800"/>
            </a:pPr>
            <a:r>
              <a:rPr lang="en-US" sz="3736">
                <a:solidFill>
                  <a:srgbClr val="FFFFFF"/>
                </a:solidFill>
                <a:latin typeface="Georgia"/>
                <a:ea typeface="Georgia"/>
                <a:cs typeface="Georgia"/>
                <a:sym typeface="Georgia"/>
              </a:rPr>
              <a:t>Newark Morning Rotary</a:t>
            </a:r>
            <a:endParaRPr/>
          </a:p>
          <a:p>
            <a:pPr>
              <a:buClr>
                <a:srgbClr val="FFFFFF"/>
              </a:buClr>
              <a:buSzPts val="3800"/>
            </a:pPr>
            <a:r>
              <a:rPr lang="en-US" sz="3736">
                <a:solidFill>
                  <a:srgbClr val="FFFFFF"/>
                </a:solidFill>
                <a:latin typeface="Georgia"/>
                <a:ea typeface="Georgia"/>
                <a:cs typeface="Georgia"/>
                <a:sym typeface="Georgia"/>
              </a:rPr>
              <a:t>Discover Rotary Hour</a:t>
            </a:r>
            <a:endParaRPr/>
          </a:p>
          <a:p>
            <a:pPr>
              <a:buClr>
                <a:srgbClr val="FFFFFF"/>
              </a:buClr>
              <a:buSzPts val="3800"/>
            </a:pPr>
            <a:r>
              <a:rPr lang="en-US" sz="3736">
                <a:solidFill>
                  <a:srgbClr val="FFFFFF"/>
                </a:solidFill>
                <a:latin typeface="Georgia"/>
                <a:ea typeface="Georgia"/>
                <a:cs typeface="Georgia"/>
                <a:sym typeface="Georgia"/>
              </a:rPr>
              <a:t>September 23, 2023</a:t>
            </a:r>
            <a:endParaRPr/>
          </a:p>
          <a:p>
            <a:pPr>
              <a:buSzPts val="3800"/>
            </a:pPr>
            <a:endParaRPr sz="3736">
              <a:solidFill>
                <a:srgbClr val="FFFFFF"/>
              </a:solidFill>
              <a:latin typeface="Georgia"/>
              <a:ea typeface="Georgia"/>
              <a:cs typeface="Georgia"/>
              <a:sym typeface="Georgia"/>
            </a:endParaRPr>
          </a:p>
        </p:txBody>
      </p:sp>
      <p:pic>
        <p:nvPicPr>
          <p:cNvPr id="99" name="Google Shape;99;p18"/>
          <p:cNvPicPr preferRelativeResize="0"/>
          <p:nvPr/>
        </p:nvPicPr>
        <p:blipFill rotWithShape="1">
          <a:blip r:embed="rId3">
            <a:alphaModFix/>
          </a:blip>
          <a:srcRect/>
          <a:stretch/>
        </p:blipFill>
        <p:spPr>
          <a:xfrm>
            <a:off x="8694078" y="1958655"/>
            <a:ext cx="3071803" cy="3071803"/>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03"/>
        <p:cNvGrpSpPr/>
        <p:nvPr/>
      </p:nvGrpSpPr>
      <p:grpSpPr>
        <a:xfrm>
          <a:off x="0" y="0"/>
          <a:ext cx="0" cy="0"/>
          <a:chOff x="0" y="0"/>
          <a:chExt cx="0" cy="0"/>
        </a:xfrm>
      </p:grpSpPr>
      <p:sp>
        <p:nvSpPr>
          <p:cNvPr id="104" name="Google Shape;104;p19"/>
          <p:cNvSpPr txBox="1">
            <a:spLocks noGrp="1"/>
          </p:cNvSpPr>
          <p:nvPr>
            <p:ph type="body" idx="1"/>
          </p:nvPr>
        </p:nvSpPr>
        <p:spPr>
          <a:xfrm>
            <a:off x="1727889" y="2395700"/>
            <a:ext cx="8839239" cy="2127473"/>
          </a:xfrm>
          <a:prstGeom prst="rect">
            <a:avLst/>
          </a:prstGeom>
          <a:noFill/>
          <a:ln>
            <a:noFill/>
          </a:ln>
        </p:spPr>
        <p:txBody>
          <a:bodyPr spcFirstLastPara="1" wrap="square" lIns="119806" tIns="59879" rIns="119806" bIns="59879" anchor="t" anchorCtr="0">
            <a:noAutofit/>
          </a:bodyPr>
          <a:lstStyle/>
          <a:p>
            <a:pPr algn="ctr">
              <a:buClr>
                <a:srgbClr val="FFFFFF"/>
              </a:buClr>
              <a:buSzPts val="3300"/>
            </a:pPr>
            <a:r>
              <a:rPr lang="en-US" sz="3245">
                <a:solidFill>
                  <a:srgbClr val="FFFFFF"/>
                </a:solidFill>
                <a:latin typeface="Georgia"/>
                <a:ea typeface="Georgia"/>
                <a:cs typeface="Georgia"/>
                <a:sym typeface="Georgia"/>
              </a:rPr>
              <a:t>It’s busy people,</a:t>
            </a:r>
            <a:endParaRPr/>
          </a:p>
          <a:p>
            <a:pPr algn="ctr">
              <a:spcBef>
                <a:spcPts val="393"/>
              </a:spcBef>
              <a:buClr>
                <a:srgbClr val="FFFFFF"/>
              </a:buClr>
              <a:buSzPts val="3300"/>
            </a:pPr>
            <a:r>
              <a:rPr lang="en-US" sz="3245">
                <a:solidFill>
                  <a:srgbClr val="FFFFFF"/>
                </a:solidFill>
                <a:latin typeface="Georgia"/>
                <a:ea typeface="Georgia"/>
                <a:cs typeface="Georgia"/>
                <a:sym typeface="Georgia"/>
              </a:rPr>
              <a:t>just like you and me, </a:t>
            </a:r>
            <a:endParaRPr/>
          </a:p>
          <a:p>
            <a:pPr algn="ctr">
              <a:spcBef>
                <a:spcPts val="393"/>
              </a:spcBef>
              <a:buClr>
                <a:srgbClr val="FFFFFF"/>
              </a:buClr>
              <a:buSzPts val="3300"/>
            </a:pPr>
            <a:r>
              <a:rPr lang="en-US" sz="3245">
                <a:solidFill>
                  <a:srgbClr val="FFFFFF"/>
                </a:solidFill>
                <a:latin typeface="Georgia"/>
                <a:ea typeface="Georgia"/>
                <a:cs typeface="Georgia"/>
                <a:sym typeface="Georgia"/>
              </a:rPr>
              <a:t>working to make life just a little bit better </a:t>
            </a:r>
            <a:endParaRPr/>
          </a:p>
          <a:p>
            <a:pPr algn="ctr">
              <a:spcBef>
                <a:spcPts val="393"/>
              </a:spcBef>
              <a:buClr>
                <a:srgbClr val="FFFFFF"/>
              </a:buClr>
              <a:buSzPts val="3300"/>
            </a:pPr>
            <a:r>
              <a:rPr lang="en-US" sz="3245">
                <a:solidFill>
                  <a:srgbClr val="FFFFFF"/>
                </a:solidFill>
                <a:latin typeface="Georgia"/>
                <a:ea typeface="Georgia"/>
                <a:cs typeface="Georgia"/>
                <a:sym typeface="Georgia"/>
              </a:rPr>
              <a:t>for others here at home, and around the world.</a:t>
            </a:r>
            <a:endParaRPr/>
          </a:p>
        </p:txBody>
      </p:sp>
      <p:sp>
        <p:nvSpPr>
          <p:cNvPr id="105" name="Google Shape;105;p19"/>
          <p:cNvSpPr txBox="1"/>
          <p:nvPr/>
        </p:nvSpPr>
        <p:spPr>
          <a:xfrm>
            <a:off x="1359523" y="251057"/>
            <a:ext cx="8631643" cy="693029"/>
          </a:xfrm>
          <a:prstGeom prst="rect">
            <a:avLst/>
          </a:prstGeom>
          <a:noFill/>
          <a:ln>
            <a:noFill/>
          </a:ln>
        </p:spPr>
        <p:txBody>
          <a:bodyPr spcFirstLastPara="1" wrap="square" lIns="119806" tIns="119806" rIns="119806" bIns="119806" anchor="t" anchorCtr="0">
            <a:noAutofit/>
          </a:bodyPr>
          <a:lstStyle/>
          <a:p>
            <a:pPr algn="ctr" defTabSz="899038">
              <a:buClr>
                <a:srgbClr val="FFFFFF"/>
              </a:buClr>
              <a:buSzPts val="5900"/>
            </a:pPr>
            <a:r>
              <a:rPr lang="en-US" sz="5801" kern="0">
                <a:solidFill>
                  <a:srgbClr val="FFFFFF"/>
                </a:solidFill>
                <a:latin typeface="Arial"/>
                <a:ea typeface="Arial"/>
                <a:cs typeface="Arial"/>
                <a:sym typeface="Arial"/>
              </a:rPr>
              <a:t>What is Rotary?</a:t>
            </a:r>
            <a:endParaRPr sz="1376" kern="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6774" y="496115"/>
            <a:ext cx="12385548" cy="944329"/>
          </a:xfrm>
          <a:prstGeom prst="rect">
            <a:avLst/>
          </a:prstGeom>
          <a:solidFill>
            <a:srgbClr val="00246C"/>
          </a:solidFill>
          <a:ln>
            <a:noFill/>
          </a:ln>
          <a:effectLst>
            <a:outerShdw blurRad="63500" dist="50798" dir="2700000">
              <a:srgbClr val="808080">
                <a:alpha val="39215"/>
              </a:srgbClr>
            </a:outerShdw>
          </a:effectLst>
        </p:spPr>
        <p:txBody>
          <a:bodyPr spcFirstLastPara="1" wrap="square" lIns="719011" tIns="0" rIns="0" bIns="119806" anchor="b" anchorCtr="0">
            <a:noAutofit/>
          </a:bodyPr>
          <a:lstStyle/>
          <a:p>
            <a:pPr>
              <a:buClr>
                <a:srgbClr val="FFFFFF"/>
              </a:buClr>
              <a:buSzPts val="5700"/>
            </a:pPr>
            <a:r>
              <a:rPr lang="en-US" sz="5604">
                <a:solidFill>
                  <a:srgbClr val="FFFFFF"/>
                </a:solidFill>
                <a:latin typeface="Arial Narrow"/>
                <a:ea typeface="Arial Narrow"/>
                <a:cs typeface="Arial Narrow"/>
                <a:sym typeface="Arial Narrow"/>
              </a:rPr>
              <a:t>Rotary is ...</a:t>
            </a:r>
            <a:endParaRPr/>
          </a:p>
        </p:txBody>
      </p:sp>
      <p:sp>
        <p:nvSpPr>
          <p:cNvPr id="111" name="Google Shape;111;p20"/>
          <p:cNvSpPr txBox="1">
            <a:spLocks noGrp="1"/>
          </p:cNvSpPr>
          <p:nvPr>
            <p:ph type="body" idx="1"/>
          </p:nvPr>
        </p:nvSpPr>
        <p:spPr>
          <a:xfrm>
            <a:off x="1432884" y="1610567"/>
            <a:ext cx="9551084" cy="4090920"/>
          </a:xfrm>
          <a:prstGeom prst="rect">
            <a:avLst/>
          </a:prstGeom>
          <a:noFill/>
          <a:ln>
            <a:noFill/>
          </a:ln>
        </p:spPr>
        <p:txBody>
          <a:bodyPr spcFirstLastPara="1" wrap="square" lIns="119806" tIns="59879" rIns="119806" bIns="59879" anchor="t" anchorCtr="0">
            <a:noAutofit/>
          </a:bodyPr>
          <a:lstStyle/>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Clean drinking water for people …</a:t>
            </a:r>
            <a:endParaRPr/>
          </a:p>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Vaccinations for millions of children …</a:t>
            </a:r>
            <a:endParaRPr/>
          </a:p>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Schools and books for children …</a:t>
            </a:r>
            <a:endParaRPr/>
          </a:p>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Health care for mothers and babies …</a:t>
            </a:r>
            <a:endParaRPr/>
          </a:p>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Peace and conflict resolution in communities …</a:t>
            </a:r>
            <a:endParaRPr/>
          </a:p>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Food on the table of families …</a:t>
            </a:r>
            <a:endParaRPr sz="3245">
              <a:solidFill>
                <a:srgbClr val="FFFFFF"/>
              </a:solidFill>
              <a:latin typeface="Georgia"/>
              <a:ea typeface="Georgia"/>
              <a:cs typeface="Georgia"/>
              <a:sym typeface="Georgia"/>
            </a:endParaRPr>
          </a:p>
          <a:p>
            <a:pPr marL="449519" indent="-430789">
              <a:buClr>
                <a:srgbClr val="FFFFFF"/>
              </a:buClr>
              <a:buSzPts val="3300"/>
              <a:buFont typeface="Georgia"/>
              <a:buChar char="●"/>
            </a:pPr>
            <a:r>
              <a:rPr lang="en-US" sz="3245">
                <a:solidFill>
                  <a:srgbClr val="FFFFFF"/>
                </a:solidFill>
                <a:latin typeface="Georgia"/>
                <a:ea typeface="Georgia"/>
                <a:cs typeface="Georgia"/>
                <a:sym typeface="Georgia"/>
              </a:rPr>
              <a:t> Good stewardship for our global neighbors …</a:t>
            </a:r>
            <a:endParaRPr/>
          </a:p>
          <a:p>
            <a:pPr>
              <a:spcBef>
                <a:spcPts val="98"/>
              </a:spcBef>
              <a:buSzPts val="1300"/>
            </a:pPr>
            <a:endParaRPr sz="1278">
              <a:solidFill>
                <a:srgbClr val="FFFFFF"/>
              </a:solidFill>
              <a:latin typeface="Georgia"/>
              <a:ea typeface="Georgia"/>
              <a:cs typeface="Georgia"/>
              <a:sym typeface="Georgia"/>
            </a:endParaRPr>
          </a:p>
          <a:p>
            <a:pPr algn="r">
              <a:spcBef>
                <a:spcPts val="393"/>
              </a:spcBef>
              <a:buClr>
                <a:srgbClr val="FFFFFF"/>
              </a:buClr>
              <a:buSzPts val="3300"/>
            </a:pPr>
            <a:r>
              <a:rPr lang="en-US" sz="3245">
                <a:solidFill>
                  <a:srgbClr val="FFFFFF"/>
                </a:solidFill>
                <a:latin typeface="Georgia"/>
                <a:ea typeface="Georgia"/>
                <a:cs typeface="Georgia"/>
                <a:sym typeface="Georgia"/>
              </a:rPr>
              <a:t>							      	… that we’ll never meet.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ctrTitle"/>
          </p:nvPr>
        </p:nvSpPr>
        <p:spPr>
          <a:xfrm>
            <a:off x="101457" y="2703193"/>
            <a:ext cx="12090543" cy="1524975"/>
          </a:xfrm>
          <a:prstGeom prst="rect">
            <a:avLst/>
          </a:prstGeom>
          <a:noFill/>
          <a:ln>
            <a:noFill/>
          </a:ln>
        </p:spPr>
        <p:txBody>
          <a:bodyPr spcFirstLastPara="1" wrap="square" lIns="0" tIns="0" rIns="0" bIns="0" anchor="ctr" anchorCtr="0">
            <a:noAutofit/>
          </a:bodyPr>
          <a:lstStyle/>
          <a:p>
            <a:pPr algn="ctr">
              <a:buClr>
                <a:srgbClr val="FFFFFF"/>
              </a:buClr>
              <a:buSzPts val="5100"/>
            </a:pPr>
            <a:r>
              <a:rPr lang="en-US" sz="5014">
                <a:solidFill>
                  <a:srgbClr val="FFFFFF"/>
                </a:solidFill>
              </a:rPr>
              <a:t>Rotary In the World</a:t>
            </a:r>
            <a:endParaRPr/>
          </a:p>
        </p:txBody>
      </p:sp>
      <p:pic>
        <p:nvPicPr>
          <p:cNvPr id="117" name="Google Shape;117;p21"/>
          <p:cNvPicPr preferRelativeResize="0"/>
          <p:nvPr/>
        </p:nvPicPr>
        <p:blipFill rotWithShape="1">
          <a:blip r:embed="rId3">
            <a:alphaModFix/>
          </a:blip>
          <a:srcRect/>
          <a:stretch/>
        </p:blipFill>
        <p:spPr>
          <a:xfrm>
            <a:off x="9571290" y="410267"/>
            <a:ext cx="1951095" cy="1951095"/>
          </a:xfrm>
          <a:prstGeom prst="rect">
            <a:avLst/>
          </a:prstGeom>
          <a:noFill/>
          <a:ln>
            <a:noFill/>
          </a:ln>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Our History – Paul Harris</a:t>
            </a:r>
            <a:endParaRPr/>
          </a:p>
        </p:txBody>
      </p:sp>
      <p:pic>
        <p:nvPicPr>
          <p:cNvPr id="123" name="Google Shape;123;p22" descr="Image result for rotary international history paul harris"/>
          <p:cNvPicPr preferRelativeResize="0"/>
          <p:nvPr/>
        </p:nvPicPr>
        <p:blipFill rotWithShape="1">
          <a:blip r:embed="rId3">
            <a:alphaModFix/>
          </a:blip>
          <a:srcRect/>
          <a:stretch/>
        </p:blipFill>
        <p:spPr>
          <a:xfrm>
            <a:off x="334028" y="1685501"/>
            <a:ext cx="6067123" cy="3675862"/>
          </a:xfrm>
          <a:prstGeom prst="rect">
            <a:avLst/>
          </a:prstGeom>
          <a:noFill/>
          <a:ln>
            <a:noFill/>
          </a:ln>
        </p:spPr>
      </p:pic>
      <p:sp>
        <p:nvSpPr>
          <p:cNvPr id="124" name="Google Shape;124;p22"/>
          <p:cNvSpPr txBox="1"/>
          <p:nvPr/>
        </p:nvSpPr>
        <p:spPr>
          <a:xfrm>
            <a:off x="6806967" y="2169361"/>
            <a:ext cx="5309435" cy="2403699"/>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Founded 1905 in Chicago</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by Paul Harris</a:t>
            </a:r>
            <a:r>
              <a:rPr lang="en-US" sz="1868" kern="0">
                <a:solidFill>
                  <a:srgbClr val="000000"/>
                </a:solidFill>
                <a:latin typeface="Arial"/>
                <a:ea typeface="Arial"/>
                <a:cs typeface="Arial"/>
                <a:sym typeface="Arial"/>
              </a:rPr>
              <a:t> </a:t>
            </a:r>
            <a:r>
              <a:rPr lang="en-US" sz="1868" i="1" kern="0">
                <a:solidFill>
                  <a:srgbClr val="FFFFFF"/>
                </a:solidFill>
                <a:latin typeface="Arial"/>
                <a:ea typeface="Arial"/>
                <a:cs typeface="Arial"/>
                <a:sym typeface="Arial"/>
              </a:rPr>
              <a:t>(&amp; friends)</a:t>
            </a:r>
            <a:endParaRPr sz="1376"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Rotated meetings among member’s locations</a:t>
            </a:r>
            <a:endParaRPr sz="3146" kern="0">
              <a:solidFill>
                <a:srgbClr val="FFFFFF"/>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1st project: Public Toilets</a:t>
            </a:r>
            <a:endParaRPr sz="1376" kern="0">
              <a:solidFill>
                <a:srgbClr val="000000"/>
              </a:solidFill>
              <a:latin typeface="Arial"/>
              <a:ea typeface="Arial"/>
              <a:cs typeface="Arial"/>
              <a:sym typeface="Arial"/>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Our History – Rotary Today</a:t>
            </a:r>
            <a:endParaRPr/>
          </a:p>
        </p:txBody>
      </p:sp>
      <p:sp>
        <p:nvSpPr>
          <p:cNvPr id="131" name="Google Shape;131;p23"/>
          <p:cNvSpPr txBox="1"/>
          <p:nvPr/>
        </p:nvSpPr>
        <p:spPr>
          <a:xfrm>
            <a:off x="6502608" y="2654806"/>
            <a:ext cx="5486478" cy="1524975"/>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1.2 million members</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36,000 global clubs</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nearly 200 countries</a:t>
            </a:r>
            <a:endParaRPr sz="1376" kern="0">
              <a:solidFill>
                <a:srgbClr val="000000"/>
              </a:solidFill>
              <a:latin typeface="Arial"/>
              <a:ea typeface="Arial"/>
              <a:cs typeface="Arial"/>
              <a:sym typeface="Arial"/>
            </a:endParaRPr>
          </a:p>
        </p:txBody>
      </p:sp>
      <p:pic>
        <p:nvPicPr>
          <p:cNvPr id="132" name="Google Shape;132;p23"/>
          <p:cNvPicPr preferRelativeResize="0"/>
          <p:nvPr/>
        </p:nvPicPr>
        <p:blipFill rotWithShape="1">
          <a:blip r:embed="rId3">
            <a:alphaModFix/>
          </a:blip>
          <a:srcRect/>
          <a:stretch/>
        </p:blipFill>
        <p:spPr>
          <a:xfrm>
            <a:off x="254422" y="1685502"/>
            <a:ext cx="6106146" cy="3655571"/>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Our History – Polio Eradication</a:t>
            </a:r>
            <a:endParaRPr/>
          </a:p>
        </p:txBody>
      </p:sp>
      <p:sp>
        <p:nvSpPr>
          <p:cNvPr id="138" name="Google Shape;138;p24"/>
          <p:cNvSpPr txBox="1"/>
          <p:nvPr/>
        </p:nvSpPr>
        <p:spPr>
          <a:xfrm>
            <a:off x="6447572" y="1879038"/>
            <a:ext cx="5630656" cy="2634660"/>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Working to eradicate Polio for over 30 years</a:t>
            </a:r>
            <a:endParaRPr sz="1180" kern="0">
              <a:solidFill>
                <a:srgbClr val="FFFFFF"/>
              </a:solidFill>
              <a:latin typeface="Arial"/>
              <a:ea typeface="Arial"/>
              <a:cs typeface="Arial"/>
              <a:sym typeface="Arial"/>
            </a:endParaRPr>
          </a:p>
          <a:p>
            <a:pPr marL="449519" indent="-424546" defTabSz="899038">
              <a:buClr>
                <a:srgbClr val="FFFFFF"/>
              </a:buClr>
              <a:buSzPts val="3200"/>
              <a:buFont typeface="Arial"/>
              <a:buChar char="•"/>
            </a:pPr>
            <a:r>
              <a:rPr lang="en-US" sz="3540" b="1" kern="0">
                <a:solidFill>
                  <a:srgbClr val="FFFFFF"/>
                </a:solidFill>
                <a:latin typeface="Arial"/>
                <a:ea typeface="Arial"/>
                <a:cs typeface="Arial"/>
                <a:sym typeface="Arial"/>
              </a:rPr>
              <a:t>1985</a:t>
            </a:r>
            <a:r>
              <a:rPr lang="en-US" sz="3146" kern="0">
                <a:solidFill>
                  <a:srgbClr val="FFFFFF"/>
                </a:solidFill>
                <a:latin typeface="Arial"/>
                <a:ea typeface="Arial"/>
                <a:cs typeface="Arial"/>
                <a:sym typeface="Arial"/>
              </a:rPr>
              <a:t>: 1,000 cases per day </a:t>
            </a:r>
            <a:r>
              <a:rPr lang="en-US" sz="2360" i="1" kern="0">
                <a:solidFill>
                  <a:srgbClr val="FFFFFF"/>
                </a:solidFill>
                <a:latin typeface="Arial"/>
                <a:ea typeface="Arial"/>
                <a:cs typeface="Arial"/>
                <a:sym typeface="Arial"/>
              </a:rPr>
              <a:t>(350,000 per year)</a:t>
            </a:r>
            <a:br>
              <a:rPr lang="en-US" sz="3146" kern="0">
                <a:solidFill>
                  <a:srgbClr val="FFFFFF"/>
                </a:solidFill>
                <a:latin typeface="Arial"/>
                <a:ea typeface="Arial"/>
                <a:cs typeface="Arial"/>
                <a:sym typeface="Arial"/>
              </a:rPr>
            </a:br>
            <a:endParaRPr sz="787" kern="0">
              <a:solidFill>
                <a:srgbClr val="FFFFFF"/>
              </a:solidFill>
              <a:latin typeface="Arial"/>
              <a:ea typeface="Arial"/>
              <a:cs typeface="Arial"/>
              <a:sym typeface="Arial"/>
            </a:endParaRPr>
          </a:p>
          <a:p>
            <a:pPr marL="449519" indent="-424546" defTabSz="899038">
              <a:buClr>
                <a:srgbClr val="FFFFFF"/>
              </a:buClr>
              <a:buSzPts val="3200"/>
              <a:buFont typeface="Arial"/>
              <a:buChar char="•"/>
            </a:pPr>
            <a:r>
              <a:rPr lang="en-US" sz="3540" b="1" kern="0">
                <a:solidFill>
                  <a:srgbClr val="FFFFFF"/>
                </a:solidFill>
                <a:latin typeface="Arial"/>
                <a:ea typeface="Arial"/>
                <a:cs typeface="Arial"/>
                <a:sym typeface="Arial"/>
              </a:rPr>
              <a:t>NOW</a:t>
            </a:r>
            <a:r>
              <a:rPr lang="en-US" sz="3146" kern="0">
                <a:solidFill>
                  <a:srgbClr val="FFFFFF"/>
                </a:solidFill>
                <a:latin typeface="Arial"/>
                <a:ea typeface="Arial"/>
                <a:cs typeface="Arial"/>
                <a:sym typeface="Arial"/>
              </a:rPr>
              <a:t>: 30 cases in 2022</a:t>
            </a:r>
            <a:endParaRPr sz="1376" kern="0">
              <a:solidFill>
                <a:srgbClr val="000000"/>
              </a:solidFill>
              <a:latin typeface="Arial"/>
              <a:ea typeface="Arial"/>
              <a:cs typeface="Arial"/>
              <a:sym typeface="Arial"/>
            </a:endParaRPr>
          </a:p>
        </p:txBody>
      </p:sp>
      <p:pic>
        <p:nvPicPr>
          <p:cNvPr id="139" name="Google Shape;139;p24"/>
          <p:cNvPicPr preferRelativeResize="0"/>
          <p:nvPr/>
        </p:nvPicPr>
        <p:blipFill rotWithShape="1">
          <a:blip r:embed="rId3">
            <a:alphaModFix/>
          </a:blip>
          <a:srcRect/>
          <a:stretch/>
        </p:blipFill>
        <p:spPr>
          <a:xfrm>
            <a:off x="507285" y="1685502"/>
            <a:ext cx="5690953" cy="3051511"/>
          </a:xfrm>
          <a:prstGeom prst="rect">
            <a:avLst/>
          </a:prstGeom>
          <a:noFill/>
          <a:ln>
            <a:noFill/>
          </a:ln>
        </p:spPr>
      </p:pic>
      <p:pic>
        <p:nvPicPr>
          <p:cNvPr id="140" name="Google Shape;140;p24"/>
          <p:cNvPicPr preferRelativeResize="0"/>
          <p:nvPr/>
        </p:nvPicPr>
        <p:blipFill rotWithShape="1">
          <a:blip r:embed="rId4">
            <a:alphaModFix/>
          </a:blip>
          <a:srcRect/>
          <a:stretch/>
        </p:blipFill>
        <p:spPr>
          <a:xfrm>
            <a:off x="2742459" y="4978950"/>
            <a:ext cx="9241944" cy="1231530"/>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171" y="502808"/>
            <a:ext cx="10058400" cy="3448911"/>
          </a:xfrm>
          <a:prstGeom prst="rect">
            <a:avLst/>
          </a:prstGeom>
        </p:spPr>
      </p:pic>
      <p:sp>
        <p:nvSpPr>
          <p:cNvPr id="4" name="TextBox 3">
            <a:extLst>
              <a:ext uri="{FF2B5EF4-FFF2-40B4-BE49-F238E27FC236}">
                <a16:creationId xmlns:a16="http://schemas.microsoft.com/office/drawing/2014/main" id="{79FB8AF9-EA83-A930-A1E0-CF2B0FF8F71A}"/>
              </a:ext>
            </a:extLst>
          </p:cNvPr>
          <p:cNvSpPr txBox="1"/>
          <p:nvPr/>
        </p:nvSpPr>
        <p:spPr>
          <a:xfrm>
            <a:off x="4153256" y="3512321"/>
            <a:ext cx="6964823" cy="2308324"/>
          </a:xfrm>
          <a:prstGeom prst="rect">
            <a:avLst/>
          </a:prstGeom>
          <a:noFill/>
        </p:spPr>
        <p:txBody>
          <a:bodyPr wrap="square" rtlCol="0">
            <a:spAutoFit/>
          </a:bodyPr>
          <a:lstStyle/>
          <a:p>
            <a:r>
              <a:rPr lang="en-US" sz="4800" dirty="0">
                <a:solidFill>
                  <a:schemeClr val="bg2"/>
                </a:solidFill>
              </a:rPr>
              <a:t>Wi-Fi --   BPOE1903</a:t>
            </a:r>
          </a:p>
          <a:p>
            <a:endParaRPr lang="en-US" sz="4800" dirty="0">
              <a:solidFill>
                <a:schemeClr val="bg2"/>
              </a:solidFill>
            </a:endParaRPr>
          </a:p>
          <a:p>
            <a:r>
              <a:rPr lang="en-US" sz="4800" dirty="0">
                <a:solidFill>
                  <a:schemeClr val="bg2"/>
                </a:solidFill>
              </a:rPr>
              <a:t>Password -  BPOE1903</a:t>
            </a:r>
          </a:p>
        </p:txBody>
      </p:sp>
    </p:spTree>
    <p:extLst>
      <p:ext uri="{BB962C8B-B14F-4D97-AF65-F5344CB8AC3E}">
        <p14:creationId xmlns:p14="http://schemas.microsoft.com/office/powerpoint/2010/main" val="286236555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Our History - The Rotary Foundation</a:t>
            </a:r>
            <a:endParaRPr/>
          </a:p>
        </p:txBody>
      </p:sp>
      <p:sp>
        <p:nvSpPr>
          <p:cNvPr id="146" name="Google Shape;146;p25"/>
          <p:cNvSpPr txBox="1">
            <a:spLocks noGrp="1"/>
          </p:cNvSpPr>
          <p:nvPr>
            <p:ph type="body" idx="1"/>
          </p:nvPr>
        </p:nvSpPr>
        <p:spPr>
          <a:xfrm>
            <a:off x="610290" y="1807240"/>
            <a:ext cx="11399063" cy="3421931"/>
          </a:xfrm>
          <a:prstGeom prst="rect">
            <a:avLst/>
          </a:prstGeom>
          <a:noFill/>
          <a:ln>
            <a:noFill/>
          </a:ln>
        </p:spPr>
        <p:txBody>
          <a:bodyPr spcFirstLastPara="1" wrap="square" lIns="119806" tIns="59879" rIns="119806" bIns="59879" anchor="t" anchorCtr="0">
            <a:noAutofit/>
          </a:bodyPr>
          <a:lstStyle/>
          <a:p>
            <a:pPr marL="449519" indent="-430789">
              <a:lnSpc>
                <a:spcPct val="115000"/>
              </a:lnSpc>
              <a:buClr>
                <a:srgbClr val="FFFFFF"/>
              </a:buClr>
              <a:buSzPts val="3300"/>
              <a:buFont typeface="Arial"/>
              <a:buChar char="●"/>
            </a:pPr>
            <a:r>
              <a:rPr lang="en-US" sz="3245">
                <a:solidFill>
                  <a:srgbClr val="FFFFFF"/>
                </a:solidFill>
              </a:rPr>
              <a:t>Rotary’s philanthropic arm</a:t>
            </a:r>
            <a:endParaRPr/>
          </a:p>
          <a:p>
            <a:pPr marL="449519" indent="-430789">
              <a:lnSpc>
                <a:spcPct val="115000"/>
              </a:lnSpc>
              <a:buClr>
                <a:srgbClr val="FFFFFF"/>
              </a:buClr>
              <a:buSzPts val="3300"/>
              <a:buFont typeface="Arial"/>
              <a:buChar char="●"/>
            </a:pPr>
            <a:r>
              <a:rPr lang="en-US" sz="3245">
                <a:solidFill>
                  <a:srgbClr val="FFFFFF"/>
                </a:solidFill>
              </a:rPr>
              <a:t>Started in 1917 with $26.50</a:t>
            </a:r>
            <a:endParaRPr/>
          </a:p>
          <a:p>
            <a:pPr marL="449519" indent="-430789">
              <a:lnSpc>
                <a:spcPct val="115000"/>
              </a:lnSpc>
              <a:buClr>
                <a:srgbClr val="FFFFFF"/>
              </a:buClr>
              <a:buSzPts val="3300"/>
              <a:buFont typeface="Arial"/>
              <a:buChar char="●"/>
            </a:pPr>
            <a:r>
              <a:rPr lang="en-US" sz="3245">
                <a:solidFill>
                  <a:srgbClr val="FFFFFF"/>
                </a:solidFill>
              </a:rPr>
              <a:t>Highest rating (4-stars) by Charity Navigator</a:t>
            </a:r>
            <a:endParaRPr/>
          </a:p>
          <a:p>
            <a:pPr marL="449519" indent="-430789">
              <a:lnSpc>
                <a:spcPct val="115000"/>
              </a:lnSpc>
              <a:buClr>
                <a:srgbClr val="FFFFFF"/>
              </a:buClr>
              <a:buSzPts val="3300"/>
              <a:buFont typeface="Arial"/>
              <a:buChar char="●"/>
            </a:pPr>
            <a:r>
              <a:rPr lang="en-US" sz="3245">
                <a:solidFill>
                  <a:srgbClr val="FFFFFF"/>
                </a:solidFill>
              </a:rPr>
              <a:t>Spent over $4 billion on life-changing projects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Our History – The Four Way Test</a:t>
            </a:r>
            <a:endParaRPr/>
          </a:p>
        </p:txBody>
      </p:sp>
      <p:pic>
        <p:nvPicPr>
          <p:cNvPr id="152" name="Google Shape;152;p26"/>
          <p:cNvPicPr preferRelativeResize="0"/>
          <p:nvPr/>
        </p:nvPicPr>
        <p:blipFill rotWithShape="1">
          <a:blip r:embed="rId3">
            <a:alphaModFix/>
          </a:blip>
          <a:srcRect/>
          <a:stretch/>
        </p:blipFill>
        <p:spPr>
          <a:xfrm>
            <a:off x="4368891" y="1201630"/>
            <a:ext cx="3810097" cy="5434969"/>
          </a:xfrm>
          <a:prstGeom prst="rect">
            <a:avLst/>
          </a:prstGeom>
          <a:noFill/>
          <a:ln>
            <a:noFill/>
          </a:ln>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101457" y="2703193"/>
            <a:ext cx="12090543" cy="1524975"/>
          </a:xfrm>
          <a:prstGeom prst="rect">
            <a:avLst/>
          </a:prstGeom>
          <a:noFill/>
          <a:ln>
            <a:noFill/>
          </a:ln>
        </p:spPr>
        <p:txBody>
          <a:bodyPr spcFirstLastPara="1" wrap="square" lIns="0" tIns="0" rIns="0" bIns="0" anchor="ctr" anchorCtr="0">
            <a:noAutofit/>
          </a:bodyPr>
          <a:lstStyle/>
          <a:p>
            <a:pPr algn="ctr">
              <a:buClr>
                <a:srgbClr val="FFFFFF"/>
              </a:buClr>
              <a:buSzPts val="5100"/>
            </a:pPr>
            <a:r>
              <a:rPr lang="en-US" sz="5014">
                <a:solidFill>
                  <a:srgbClr val="FFFFFF"/>
                </a:solidFill>
              </a:rPr>
              <a:t>Newark Morning Rotary</a:t>
            </a:r>
            <a:endParaRPr/>
          </a:p>
        </p:txBody>
      </p:sp>
      <p:pic>
        <p:nvPicPr>
          <p:cNvPr id="158" name="Google Shape;158;p27"/>
          <p:cNvPicPr preferRelativeResize="0"/>
          <p:nvPr/>
        </p:nvPicPr>
        <p:blipFill rotWithShape="1">
          <a:blip r:embed="rId3">
            <a:alphaModFix/>
          </a:blip>
          <a:srcRect/>
          <a:stretch/>
        </p:blipFill>
        <p:spPr>
          <a:xfrm>
            <a:off x="9571290" y="410267"/>
            <a:ext cx="1951095" cy="1951095"/>
          </a:xfrm>
          <a:prstGeom prst="rect">
            <a:avLst/>
          </a:prstGeom>
          <a:noFill/>
          <a:ln>
            <a:noFill/>
          </a:ln>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Newark Morning Rotary</a:t>
            </a:r>
            <a:endParaRPr/>
          </a:p>
        </p:txBody>
      </p:sp>
      <p:sp>
        <p:nvSpPr>
          <p:cNvPr id="164" name="Google Shape;164;p28"/>
          <p:cNvSpPr txBox="1"/>
          <p:nvPr/>
        </p:nvSpPr>
        <p:spPr>
          <a:xfrm>
            <a:off x="813216" y="1456054"/>
            <a:ext cx="9956826" cy="1994799"/>
          </a:xfrm>
          <a:prstGeom prst="rect">
            <a:avLst/>
          </a:prstGeom>
          <a:noFill/>
          <a:ln>
            <a:noFill/>
          </a:ln>
        </p:spPr>
        <p:txBody>
          <a:bodyPr spcFirstLastPara="1" wrap="square" lIns="119806" tIns="59879" rIns="119806" bIns="59879" anchor="t" anchorCtr="0">
            <a:noAutofit/>
          </a:bodyPr>
          <a:lstStyle/>
          <a:p>
            <a:pPr marL="449519" indent="-424546" defTabSz="899038">
              <a:lnSpc>
                <a:spcPct val="115000"/>
              </a:lnSpc>
              <a:buClr>
                <a:srgbClr val="FFFFFF"/>
              </a:buClr>
              <a:buSzPts val="3200"/>
              <a:buFont typeface="Arial"/>
              <a:buChar char="●"/>
            </a:pPr>
            <a:r>
              <a:rPr lang="en-US" sz="3146" kern="0">
                <a:solidFill>
                  <a:srgbClr val="FFFFFF"/>
                </a:solidFill>
                <a:latin typeface="Arial"/>
                <a:ea typeface="Arial"/>
                <a:cs typeface="Arial"/>
                <a:sym typeface="Arial"/>
              </a:rPr>
              <a:t>Celebrated 2</a:t>
            </a:r>
            <a:r>
              <a:rPr lang="en-US" sz="3146" kern="0">
                <a:solidFill>
                  <a:srgbClr val="FFFFFF"/>
                </a:solidFill>
                <a:latin typeface="Arial"/>
                <a:cs typeface="Arial"/>
                <a:sym typeface="Arial"/>
              </a:rPr>
              <a:t>4</a:t>
            </a:r>
            <a:r>
              <a:rPr lang="en-US" sz="3146" kern="0" baseline="30000">
                <a:solidFill>
                  <a:srgbClr val="FFFFFF"/>
                </a:solidFill>
                <a:latin typeface="Arial"/>
                <a:ea typeface="Arial"/>
                <a:cs typeface="Arial"/>
                <a:sym typeface="Arial"/>
              </a:rPr>
              <a:t>rd</a:t>
            </a:r>
            <a:r>
              <a:rPr lang="en-US" sz="3146" kern="0">
                <a:solidFill>
                  <a:srgbClr val="FFFFFF"/>
                </a:solidFill>
                <a:latin typeface="Arial"/>
                <a:ea typeface="Arial"/>
                <a:cs typeface="Arial"/>
                <a:sym typeface="Arial"/>
              </a:rPr>
              <a:t> Anniversary in 202</a:t>
            </a:r>
            <a:r>
              <a:rPr lang="en-US" sz="3146" kern="0">
                <a:solidFill>
                  <a:srgbClr val="FFFFFF"/>
                </a:solidFill>
                <a:latin typeface="Arial"/>
                <a:cs typeface="Arial"/>
                <a:sym typeface="Arial"/>
              </a:rPr>
              <a:t>3</a:t>
            </a:r>
            <a:endParaRPr sz="1868" kern="0">
              <a:solidFill>
                <a:srgbClr val="000000"/>
              </a:solidFill>
              <a:latin typeface="Arial"/>
              <a:ea typeface="Arial"/>
              <a:cs typeface="Arial"/>
              <a:sym typeface="Arial"/>
            </a:endParaRPr>
          </a:p>
          <a:p>
            <a:pPr marL="449519" indent="-424546" defTabSz="899038">
              <a:lnSpc>
                <a:spcPct val="115000"/>
              </a:lnSpc>
              <a:buClr>
                <a:srgbClr val="FFFFFF"/>
              </a:buClr>
              <a:buSzPts val="3200"/>
              <a:buFont typeface="Arial"/>
              <a:buChar char="●"/>
            </a:pPr>
            <a:r>
              <a:rPr lang="en-US" sz="3146" kern="0">
                <a:solidFill>
                  <a:srgbClr val="FFFFFF"/>
                </a:solidFill>
                <a:latin typeface="Arial"/>
                <a:ea typeface="Arial"/>
                <a:cs typeface="Arial"/>
                <a:sym typeface="Arial"/>
              </a:rPr>
              <a:t>4</a:t>
            </a:r>
            <a:r>
              <a:rPr lang="en-US" sz="3146" kern="0">
                <a:solidFill>
                  <a:srgbClr val="FFFFFF"/>
                </a:solidFill>
                <a:latin typeface="Arial"/>
                <a:cs typeface="Arial"/>
                <a:sym typeface="Arial"/>
              </a:rPr>
              <a:t>5</a:t>
            </a:r>
            <a:r>
              <a:rPr lang="en-US" sz="3146" kern="0">
                <a:solidFill>
                  <a:srgbClr val="FFFFFF"/>
                </a:solidFill>
                <a:latin typeface="Arial"/>
                <a:ea typeface="Arial"/>
                <a:cs typeface="Arial"/>
                <a:sym typeface="Arial"/>
              </a:rPr>
              <a:t> members of varied interests and professions</a:t>
            </a:r>
            <a:endParaRPr sz="1376" kern="0">
              <a:solidFill>
                <a:srgbClr val="000000"/>
              </a:solidFill>
              <a:latin typeface="Arial"/>
              <a:ea typeface="Arial"/>
              <a:cs typeface="Arial"/>
              <a:sym typeface="Arial"/>
            </a:endParaRPr>
          </a:p>
          <a:p>
            <a:pPr marL="449519" indent="-424546" defTabSz="899038">
              <a:lnSpc>
                <a:spcPct val="115000"/>
              </a:lnSpc>
              <a:buClr>
                <a:srgbClr val="FFFFFF"/>
              </a:buClr>
              <a:buSzPts val="3200"/>
              <a:buFont typeface="Arial"/>
              <a:buChar char="●"/>
            </a:pPr>
            <a:r>
              <a:rPr lang="en-US" sz="3146" kern="0">
                <a:solidFill>
                  <a:srgbClr val="FFFFFF"/>
                </a:solidFill>
                <a:latin typeface="Arial"/>
                <a:ea typeface="Arial"/>
                <a:cs typeface="Arial"/>
                <a:sym typeface="Arial"/>
              </a:rPr>
              <a:t>Meet weekly on Thursdays from 7:00am - 8:15am</a:t>
            </a:r>
            <a:endParaRPr sz="1376" kern="0">
              <a:solidFill>
                <a:srgbClr val="000000"/>
              </a:solidFill>
              <a:latin typeface="Arial"/>
              <a:ea typeface="Arial"/>
              <a:cs typeface="Arial"/>
              <a:sym typeface="Arial"/>
            </a:endParaRPr>
          </a:p>
        </p:txBody>
      </p:sp>
      <p:pic>
        <p:nvPicPr>
          <p:cNvPr id="165" name="Google Shape;165;p28"/>
          <p:cNvPicPr preferRelativeResize="0"/>
          <p:nvPr/>
        </p:nvPicPr>
        <p:blipFill rotWithShape="1">
          <a:blip r:embed="rId3">
            <a:alphaModFix/>
          </a:blip>
          <a:srcRect/>
          <a:stretch/>
        </p:blipFill>
        <p:spPr>
          <a:xfrm>
            <a:off x="4176683" y="3173434"/>
            <a:ext cx="3929247" cy="2946935"/>
          </a:xfrm>
          <a:prstGeom prst="rect">
            <a:avLst/>
          </a:prstGeom>
          <a:noFill/>
          <a:ln>
            <a:noFill/>
          </a:ln>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69"/>
        <p:cNvGrpSpPr/>
        <p:nvPr/>
      </p:nvGrpSpPr>
      <p:grpSpPr>
        <a:xfrm>
          <a:off x="0" y="0"/>
          <a:ext cx="0" cy="0"/>
          <a:chOff x="0" y="0"/>
          <a:chExt cx="0" cy="0"/>
        </a:xfrm>
      </p:grpSpPr>
      <p:sp>
        <p:nvSpPr>
          <p:cNvPr id="170" name="Google Shape;170;p29"/>
          <p:cNvSpPr txBox="1"/>
          <p:nvPr/>
        </p:nvSpPr>
        <p:spPr>
          <a:xfrm>
            <a:off x="1" y="5686026"/>
            <a:ext cx="2956299" cy="1011447"/>
          </a:xfrm>
          <a:prstGeom prst="rect">
            <a:avLst/>
          </a:prstGeom>
          <a:solidFill>
            <a:srgbClr val="687D90"/>
          </a:solidFill>
          <a:ln>
            <a:noFill/>
          </a:ln>
        </p:spPr>
        <p:txBody>
          <a:bodyPr spcFirstLastPara="1" wrap="square" lIns="119806" tIns="59903" rIns="119806" bIns="59903" anchor="ctr" anchorCtr="0">
            <a:noAutofit/>
          </a:bodyPr>
          <a:lstStyle/>
          <a:p>
            <a:pPr defTabSz="899038">
              <a:buClr>
                <a:srgbClr val="000000"/>
              </a:buClr>
              <a:buSzPts val="1800"/>
            </a:pPr>
            <a:endParaRPr sz="1770" kern="0">
              <a:solidFill>
                <a:srgbClr val="958D85"/>
              </a:solidFill>
              <a:latin typeface="Arial"/>
              <a:ea typeface="Arial"/>
              <a:cs typeface="Arial"/>
              <a:sym typeface="Arial"/>
            </a:endParaRPr>
          </a:p>
        </p:txBody>
      </p:sp>
      <p:sp>
        <p:nvSpPr>
          <p:cNvPr id="171" name="Google Shape;171;p29"/>
          <p:cNvSpPr txBox="1">
            <a:spLocks noGrp="1"/>
          </p:cNvSpPr>
          <p:nvPr>
            <p:ph type="title"/>
          </p:nvPr>
        </p:nvSpPr>
        <p:spPr>
          <a:xfrm>
            <a:off x="332466" y="427436"/>
            <a:ext cx="11656620" cy="870969"/>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Dedicated to Serving the Community</a:t>
            </a:r>
            <a:endParaRPr/>
          </a:p>
        </p:txBody>
      </p:sp>
      <p:sp>
        <p:nvSpPr>
          <p:cNvPr id="172" name="Google Shape;172;p29"/>
          <p:cNvSpPr txBox="1"/>
          <p:nvPr/>
        </p:nvSpPr>
        <p:spPr>
          <a:xfrm>
            <a:off x="332455" y="1484357"/>
            <a:ext cx="9956961" cy="622974"/>
          </a:xfrm>
          <a:prstGeom prst="rect">
            <a:avLst/>
          </a:prstGeom>
          <a:noFill/>
          <a:ln>
            <a:noFill/>
          </a:ln>
        </p:spPr>
        <p:txBody>
          <a:bodyPr spcFirstLastPara="1" wrap="square" lIns="119806" tIns="59879" rIns="119806" bIns="59879" anchor="t" anchorCtr="0">
            <a:noAutofit/>
          </a:bodyPr>
          <a:lstStyle/>
          <a:p>
            <a:pPr defTabSz="899038">
              <a:buClr>
                <a:srgbClr val="FFFFFF"/>
              </a:buClr>
              <a:buSzPts val="3200"/>
            </a:pPr>
            <a:r>
              <a:rPr lang="en-US" sz="3146" kern="0">
                <a:solidFill>
                  <a:srgbClr val="FFFFFF"/>
                </a:solidFill>
                <a:latin typeface="Arial"/>
                <a:ea typeface="Arial"/>
                <a:cs typeface="Arial"/>
                <a:sym typeface="Arial"/>
              </a:rPr>
              <a:t>We give money when vital …</a:t>
            </a:r>
            <a:endParaRPr sz="1376" kern="0">
              <a:solidFill>
                <a:srgbClr val="000000"/>
              </a:solidFill>
              <a:latin typeface="Arial"/>
              <a:ea typeface="Arial"/>
              <a:cs typeface="Arial"/>
              <a:sym typeface="Arial"/>
            </a:endParaRPr>
          </a:p>
        </p:txBody>
      </p:sp>
      <p:pic>
        <p:nvPicPr>
          <p:cNvPr id="173" name="Google Shape;173;p29"/>
          <p:cNvPicPr preferRelativeResize="0"/>
          <p:nvPr/>
        </p:nvPicPr>
        <p:blipFill rotWithShape="1">
          <a:blip r:embed="rId3">
            <a:alphaModFix/>
          </a:blip>
          <a:srcRect/>
          <a:stretch/>
        </p:blipFill>
        <p:spPr>
          <a:xfrm rot="660000">
            <a:off x="6737066" y="2259725"/>
            <a:ext cx="4571804" cy="3960289"/>
          </a:xfrm>
          <a:prstGeom prst="rect">
            <a:avLst/>
          </a:prstGeom>
          <a:noFill/>
          <a:ln>
            <a:noFill/>
          </a:ln>
        </p:spPr>
      </p:pic>
      <p:pic>
        <p:nvPicPr>
          <p:cNvPr id="174" name="Google Shape;174;p29" descr="C:\Users\Robin\Documents\Rotary\AMclub\Discover Rotary pics\Shelterbox one.JPG"/>
          <p:cNvPicPr preferRelativeResize="0"/>
          <p:nvPr/>
        </p:nvPicPr>
        <p:blipFill rotWithShape="1">
          <a:blip r:embed="rId4">
            <a:alphaModFix/>
          </a:blip>
          <a:srcRect/>
          <a:stretch/>
        </p:blipFill>
        <p:spPr>
          <a:xfrm rot="-420000">
            <a:off x="600937" y="2558031"/>
            <a:ext cx="5283564" cy="3775758"/>
          </a:xfrm>
          <a:prstGeom prst="rect">
            <a:avLst/>
          </a:prstGeom>
          <a:noFill/>
          <a:ln>
            <a:noFill/>
          </a:ln>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5100"/>
            </a:pPr>
            <a:r>
              <a:rPr lang="en-US" sz="5014">
                <a:solidFill>
                  <a:srgbClr val="FFFFFF"/>
                </a:solidFill>
              </a:rPr>
              <a:t>… and time when we can</a:t>
            </a:r>
            <a:endParaRPr/>
          </a:p>
        </p:txBody>
      </p:sp>
      <p:pic>
        <p:nvPicPr>
          <p:cNvPr id="180" name="Google Shape;180;p30" descr="C:\Users\Robin\Documents\Rotary\AMclub\Discover Rotary pics\Highway cleanup.JPG"/>
          <p:cNvPicPr preferRelativeResize="0"/>
          <p:nvPr/>
        </p:nvPicPr>
        <p:blipFill rotWithShape="1">
          <a:blip r:embed="rId3">
            <a:alphaModFix/>
          </a:blip>
          <a:srcRect/>
          <a:stretch/>
        </p:blipFill>
        <p:spPr>
          <a:xfrm rot="-360000">
            <a:off x="986473" y="1593410"/>
            <a:ext cx="5021339" cy="3588451"/>
          </a:xfrm>
          <a:prstGeom prst="rect">
            <a:avLst/>
          </a:prstGeom>
          <a:noFill/>
          <a:ln>
            <a:noFill/>
          </a:ln>
        </p:spPr>
      </p:pic>
      <p:pic>
        <p:nvPicPr>
          <p:cNvPr id="181" name="Google Shape;181;p30"/>
          <p:cNvPicPr preferRelativeResize="0"/>
          <p:nvPr/>
        </p:nvPicPr>
        <p:blipFill rotWithShape="1">
          <a:blip r:embed="rId4">
            <a:alphaModFix/>
          </a:blip>
          <a:srcRect/>
          <a:stretch/>
        </p:blipFill>
        <p:spPr>
          <a:xfrm rot="600000">
            <a:off x="6991716" y="1594197"/>
            <a:ext cx="3304015" cy="440535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Report To Our Community</a:t>
            </a:r>
            <a:endParaRPr/>
          </a:p>
        </p:txBody>
      </p:sp>
      <p:sp>
        <p:nvSpPr>
          <p:cNvPr id="187" name="Google Shape;187;p31"/>
          <p:cNvSpPr txBox="1"/>
          <p:nvPr/>
        </p:nvSpPr>
        <p:spPr>
          <a:xfrm>
            <a:off x="351996" y="1668332"/>
            <a:ext cx="8087450" cy="3521336"/>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One HUGE fundraiser per year;</a:t>
            </a:r>
            <a:br>
              <a:rPr lang="en-US" sz="1868" kern="0">
                <a:solidFill>
                  <a:srgbClr val="000000"/>
                </a:solidFill>
                <a:latin typeface="Arial"/>
                <a:ea typeface="Arial"/>
                <a:cs typeface="Arial"/>
                <a:sym typeface="Arial"/>
              </a:rPr>
            </a:br>
            <a:r>
              <a:rPr lang="en-US" sz="3146" u="sng" kern="0">
                <a:solidFill>
                  <a:srgbClr val="FFFFFF"/>
                </a:solidFill>
                <a:latin typeface="Arial"/>
                <a:ea typeface="Arial"/>
                <a:cs typeface="Arial"/>
                <a:sym typeface="Arial"/>
              </a:rPr>
              <a:t>Report To Our Community</a:t>
            </a:r>
            <a:endParaRPr sz="1868" u="sng"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Nearly $750,000 raised for </a:t>
            </a:r>
            <a:r>
              <a:rPr lang="en-US" sz="3146" b="1" kern="0">
                <a:solidFill>
                  <a:srgbClr val="FFFFFF"/>
                </a:solidFill>
                <a:latin typeface="Arial"/>
                <a:ea typeface="Arial"/>
                <a:cs typeface="Arial"/>
                <a:sym typeface="Arial"/>
              </a:rPr>
              <a:t>community</a:t>
            </a:r>
            <a:br>
              <a:rPr lang="en-US" sz="3146" b="1" kern="0">
                <a:solidFill>
                  <a:srgbClr val="FFFFFF"/>
                </a:solidFill>
                <a:latin typeface="Arial"/>
                <a:ea typeface="Arial"/>
                <a:cs typeface="Arial"/>
                <a:sym typeface="Arial"/>
              </a:rPr>
            </a:br>
            <a:r>
              <a:rPr lang="en-US" sz="3146" b="1" kern="0">
                <a:solidFill>
                  <a:srgbClr val="FFFFFF"/>
                </a:solidFill>
                <a:latin typeface="Arial"/>
                <a:ea typeface="Arial"/>
                <a:cs typeface="Arial"/>
                <a:sym typeface="Arial"/>
              </a:rPr>
              <a:t>service projects</a:t>
            </a:r>
            <a:endParaRPr sz="1868" b="1"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Money spent on humanitarian projects: Locally, Regionally, Globally</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b="1" kern="0">
                <a:solidFill>
                  <a:srgbClr val="FFFFFF"/>
                </a:solidFill>
                <a:latin typeface="Arial"/>
                <a:ea typeface="Arial"/>
                <a:cs typeface="Arial"/>
                <a:sym typeface="Arial"/>
              </a:rPr>
              <a:t>Not One Penny </a:t>
            </a:r>
            <a:r>
              <a:rPr lang="en-US" sz="3146" kern="0">
                <a:solidFill>
                  <a:srgbClr val="FFFFFF"/>
                </a:solidFill>
                <a:latin typeface="Arial"/>
                <a:ea typeface="Arial"/>
                <a:cs typeface="Arial"/>
                <a:sym typeface="Arial"/>
              </a:rPr>
              <a:t>spent on ourselves</a:t>
            </a:r>
            <a:endParaRPr sz="1376" kern="0">
              <a:solidFill>
                <a:srgbClr val="000000"/>
              </a:solidFill>
              <a:latin typeface="Arial"/>
              <a:ea typeface="Arial"/>
              <a:cs typeface="Arial"/>
              <a:sym typeface="Arial"/>
            </a:endParaRPr>
          </a:p>
        </p:txBody>
      </p:sp>
      <p:pic>
        <p:nvPicPr>
          <p:cNvPr id="188" name="Google Shape;188;p31"/>
          <p:cNvPicPr preferRelativeResize="0"/>
          <p:nvPr/>
        </p:nvPicPr>
        <p:blipFill rotWithShape="1">
          <a:blip r:embed="rId3">
            <a:alphaModFix/>
          </a:blip>
          <a:srcRect t="4454" b="4453"/>
          <a:stretch/>
        </p:blipFill>
        <p:spPr>
          <a:xfrm rot="660000">
            <a:off x="8380342" y="1737011"/>
            <a:ext cx="3134236" cy="4066082"/>
          </a:xfrm>
          <a:prstGeom prst="rect">
            <a:avLst/>
          </a:prstGeom>
          <a:noFill/>
          <a:ln>
            <a:noFill/>
          </a:ln>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No raffle tickets, pizza kits, or bake sales</a:t>
            </a:r>
            <a:endParaRPr/>
          </a:p>
        </p:txBody>
      </p:sp>
      <p:pic>
        <p:nvPicPr>
          <p:cNvPr id="194" name="Google Shape;194;p32"/>
          <p:cNvPicPr preferRelativeResize="0">
            <a:picLocks noGrp="1"/>
          </p:cNvPicPr>
          <p:nvPr>
            <p:ph type="body" idx="1"/>
          </p:nvPr>
        </p:nvPicPr>
        <p:blipFill rotWithShape="1">
          <a:blip r:embed="rId3">
            <a:alphaModFix/>
          </a:blip>
          <a:srcRect t="7748" b="7747"/>
          <a:stretch/>
        </p:blipFill>
        <p:spPr>
          <a:xfrm>
            <a:off x="2072843" y="1323378"/>
            <a:ext cx="8046449" cy="431273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98"/>
        <p:cNvGrpSpPr/>
        <p:nvPr/>
      </p:nvGrpSpPr>
      <p:grpSpPr>
        <a:xfrm>
          <a:off x="0" y="0"/>
          <a:ext cx="0" cy="0"/>
          <a:chOff x="0" y="0"/>
          <a:chExt cx="0" cy="0"/>
        </a:xfrm>
      </p:grpSpPr>
      <p:sp>
        <p:nvSpPr>
          <p:cNvPr id="199" name="Google Shape;199;p33"/>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Newark Morning Rotary</a:t>
            </a:r>
            <a:endParaRPr/>
          </a:p>
        </p:txBody>
      </p:sp>
      <p:sp>
        <p:nvSpPr>
          <p:cNvPr id="200" name="Google Shape;200;p33"/>
          <p:cNvSpPr txBox="1"/>
          <p:nvPr/>
        </p:nvSpPr>
        <p:spPr>
          <a:xfrm>
            <a:off x="813216" y="1491953"/>
            <a:ext cx="9956826" cy="586889"/>
          </a:xfrm>
          <a:prstGeom prst="rect">
            <a:avLst/>
          </a:prstGeom>
          <a:noFill/>
          <a:ln>
            <a:noFill/>
          </a:ln>
        </p:spPr>
        <p:txBody>
          <a:bodyPr spcFirstLastPara="1" wrap="square" lIns="119806" tIns="59879" rIns="119806" bIns="59879" anchor="t" anchorCtr="0">
            <a:noAutofit/>
          </a:bodyPr>
          <a:lstStyle/>
          <a:p>
            <a:pPr defTabSz="899038">
              <a:buClr>
                <a:srgbClr val="FFFFFF"/>
              </a:buClr>
              <a:buSzPts val="3200"/>
            </a:pPr>
            <a:r>
              <a:rPr lang="en-US" sz="3146" kern="0">
                <a:solidFill>
                  <a:srgbClr val="FFFFFF"/>
                </a:solidFill>
                <a:latin typeface="Arial"/>
                <a:ea typeface="Arial"/>
                <a:cs typeface="Arial"/>
                <a:sym typeface="Arial"/>
              </a:rPr>
              <a:t>Who are we at Newark Morning Rotary?</a:t>
            </a:r>
            <a:endParaRPr sz="1376" kern="0">
              <a:solidFill>
                <a:srgbClr val="000000"/>
              </a:solidFill>
              <a:latin typeface="Arial"/>
              <a:ea typeface="Arial"/>
              <a:cs typeface="Arial"/>
              <a:sym typeface="Arial"/>
            </a:endParaRPr>
          </a:p>
        </p:txBody>
      </p:sp>
      <p:sp>
        <p:nvSpPr>
          <p:cNvPr id="201" name="Google Shape;201;p33"/>
          <p:cNvSpPr txBox="1"/>
          <p:nvPr/>
        </p:nvSpPr>
        <p:spPr>
          <a:xfrm>
            <a:off x="813204" y="2169364"/>
            <a:ext cx="9956961" cy="1527348"/>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Men and Women, Ages 30 to 80</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Working and Retired</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4</a:t>
            </a:r>
            <a:r>
              <a:rPr lang="en-US" sz="3146" kern="0">
                <a:solidFill>
                  <a:srgbClr val="FFFFFF"/>
                </a:solidFill>
                <a:latin typeface="Arial"/>
                <a:cs typeface="Arial"/>
                <a:sym typeface="Arial"/>
              </a:rPr>
              <a:t>5</a:t>
            </a:r>
            <a:r>
              <a:rPr lang="en-US" sz="3146" kern="0">
                <a:solidFill>
                  <a:srgbClr val="FFFFFF"/>
                </a:solidFill>
                <a:latin typeface="Arial"/>
                <a:ea typeface="Arial"/>
                <a:cs typeface="Arial"/>
                <a:sym typeface="Arial"/>
              </a:rPr>
              <a:t>+ Members: Variety of Professions and Interests</a:t>
            </a:r>
            <a:endParaRPr sz="1868" kern="0">
              <a:solidFill>
                <a:srgbClr val="000000"/>
              </a:solidFill>
              <a:latin typeface="Arial"/>
              <a:ea typeface="Arial"/>
              <a:cs typeface="Arial"/>
              <a:sym typeface="Arial"/>
            </a:endParaRPr>
          </a:p>
          <a:p>
            <a:pPr defTabSz="899038">
              <a:spcBef>
                <a:spcPts val="787"/>
              </a:spcBef>
              <a:buClr>
                <a:srgbClr val="000000"/>
              </a:buClr>
              <a:buSzPts val="1900"/>
            </a:pPr>
            <a:endParaRPr sz="1868" kern="0">
              <a:solidFill>
                <a:srgbClr val="000000"/>
              </a:solidFill>
              <a:latin typeface="Arial"/>
              <a:ea typeface="Arial"/>
              <a:cs typeface="Arial"/>
              <a:sym typeface="Arial"/>
            </a:endParaRPr>
          </a:p>
        </p:txBody>
      </p:sp>
      <p:pic>
        <p:nvPicPr>
          <p:cNvPr id="202" name="Google Shape;202;p33"/>
          <p:cNvPicPr preferRelativeResize="0"/>
          <p:nvPr/>
        </p:nvPicPr>
        <p:blipFill rotWithShape="1">
          <a:blip r:embed="rId3">
            <a:alphaModFix/>
          </a:blip>
          <a:srcRect/>
          <a:stretch/>
        </p:blipFill>
        <p:spPr>
          <a:xfrm>
            <a:off x="4253288" y="3846556"/>
            <a:ext cx="3685412" cy="2701076"/>
          </a:xfrm>
          <a:prstGeom prst="rect">
            <a:avLst/>
          </a:prstGeom>
          <a:noFill/>
          <a:ln>
            <a:noFill/>
          </a:ln>
          <a:effectLst>
            <a:outerShdw blurRad="57150" dist="19050" dir="5400000" algn="bl" rotWithShape="0">
              <a:srgbClr val="000000">
                <a:alpha val="49803"/>
              </a:srgbClr>
            </a:outerShdw>
          </a:effec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5100"/>
            </a:pPr>
            <a:r>
              <a:rPr lang="en-US" sz="5014">
                <a:solidFill>
                  <a:srgbClr val="FFFFFF"/>
                </a:solidFill>
              </a:rPr>
              <a:t>We’re just like you …</a:t>
            </a:r>
            <a:endParaRPr/>
          </a:p>
        </p:txBody>
      </p:sp>
      <p:sp>
        <p:nvSpPr>
          <p:cNvPr id="208" name="Google Shape;208;p34"/>
          <p:cNvSpPr txBox="1">
            <a:spLocks noGrp="1"/>
          </p:cNvSpPr>
          <p:nvPr>
            <p:ph type="body" idx="1"/>
          </p:nvPr>
        </p:nvSpPr>
        <p:spPr>
          <a:xfrm>
            <a:off x="914673" y="1345221"/>
            <a:ext cx="5420934" cy="3698022"/>
          </a:xfrm>
          <a:prstGeom prst="rect">
            <a:avLst/>
          </a:prstGeom>
          <a:noFill/>
          <a:ln>
            <a:noFill/>
          </a:ln>
        </p:spPr>
        <p:txBody>
          <a:bodyPr spcFirstLastPara="1" wrap="square" lIns="119806" tIns="59879" rIns="119806" bIns="59879" anchor="t" anchorCtr="0">
            <a:noAutofit/>
          </a:bodyPr>
          <a:lstStyle/>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Education</a:t>
            </a:r>
            <a:endParaRPr sz="3146">
              <a:solidFill>
                <a:srgbClr val="FFFFFF"/>
              </a:solidFill>
              <a:latin typeface="Georgia"/>
              <a:ea typeface="Georgia"/>
              <a:cs typeface="Georgia"/>
              <a:sym typeface="Georgia"/>
            </a:endParaRPr>
          </a:p>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Engineering</a:t>
            </a:r>
            <a:endParaRPr sz="3146">
              <a:solidFill>
                <a:srgbClr val="FFFFFF"/>
              </a:solidFill>
              <a:latin typeface="Georgia"/>
              <a:ea typeface="Georgia"/>
              <a:cs typeface="Georgia"/>
              <a:sym typeface="Georgia"/>
            </a:endParaRPr>
          </a:p>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Law</a:t>
            </a:r>
            <a:endParaRPr sz="3146">
              <a:solidFill>
                <a:srgbClr val="FFFFFF"/>
              </a:solidFill>
              <a:latin typeface="Georgia"/>
              <a:ea typeface="Georgia"/>
              <a:cs typeface="Georgia"/>
              <a:sym typeface="Georgia"/>
            </a:endParaRPr>
          </a:p>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Real Estate	</a:t>
            </a:r>
            <a:endParaRPr sz="3146">
              <a:solidFill>
                <a:srgbClr val="FFFFFF"/>
              </a:solidFill>
              <a:latin typeface="Georgia"/>
              <a:ea typeface="Georgia"/>
              <a:cs typeface="Georgia"/>
              <a:sym typeface="Georgia"/>
            </a:endParaRPr>
          </a:p>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Financial Planning</a:t>
            </a:r>
            <a:endParaRPr sz="3146">
              <a:solidFill>
                <a:srgbClr val="FFFFFF"/>
              </a:solidFill>
              <a:latin typeface="Georgia"/>
              <a:ea typeface="Georgia"/>
              <a:cs typeface="Georgia"/>
              <a:sym typeface="Georgia"/>
            </a:endParaRPr>
          </a:p>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Accounting</a:t>
            </a:r>
            <a:endParaRPr sz="3146">
              <a:solidFill>
                <a:srgbClr val="FFFFFF"/>
              </a:solidFill>
              <a:latin typeface="Georgia"/>
              <a:ea typeface="Georgia"/>
              <a:cs typeface="Georgia"/>
              <a:sym typeface="Georgia"/>
            </a:endParaRPr>
          </a:p>
          <a:p>
            <a:pPr marL="449519" indent="-424546">
              <a:buClr>
                <a:srgbClr val="FFFFFF"/>
              </a:buClr>
              <a:buSzPts val="3200"/>
              <a:buFont typeface="Georgia"/>
              <a:buChar char="●"/>
            </a:pPr>
            <a:r>
              <a:rPr lang="en-US" sz="3146">
                <a:solidFill>
                  <a:srgbClr val="FFFFFF"/>
                </a:solidFill>
                <a:latin typeface="Georgia"/>
                <a:ea typeface="Georgia"/>
                <a:cs typeface="Georgia"/>
                <a:sym typeface="Georgia"/>
              </a:rPr>
              <a:t>Business Owners</a:t>
            </a:r>
            <a:endParaRPr sz="3146">
              <a:solidFill>
                <a:srgbClr val="00246C"/>
              </a:solidFill>
              <a:latin typeface="Georgia"/>
              <a:ea typeface="Georgia"/>
              <a:cs typeface="Georgia"/>
              <a:sym typeface="Georgia"/>
            </a:endParaRPr>
          </a:p>
        </p:txBody>
      </p:sp>
      <p:sp>
        <p:nvSpPr>
          <p:cNvPr id="209" name="Google Shape;209;p34"/>
          <p:cNvSpPr txBox="1"/>
          <p:nvPr/>
        </p:nvSpPr>
        <p:spPr>
          <a:xfrm>
            <a:off x="6427268" y="1345219"/>
            <a:ext cx="3793002" cy="3544933"/>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Clergy</a:t>
            </a:r>
            <a:endParaRPr sz="2851" kern="0">
              <a:solidFill>
                <a:srgbClr val="FFFFFF"/>
              </a:solidFill>
              <a:latin typeface="Georgia"/>
              <a:ea typeface="Georgia"/>
              <a:cs typeface="Georgia"/>
              <a:sym typeface="Georgia"/>
            </a:endParaRPr>
          </a:p>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Media</a:t>
            </a:r>
            <a:endParaRPr sz="2851" kern="0">
              <a:solidFill>
                <a:srgbClr val="FFFFFF"/>
              </a:solidFill>
              <a:latin typeface="Georgia"/>
              <a:ea typeface="Georgia"/>
              <a:cs typeface="Georgia"/>
              <a:sym typeface="Georgia"/>
            </a:endParaRPr>
          </a:p>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Elected Officials</a:t>
            </a:r>
            <a:endParaRPr sz="2851" kern="0">
              <a:solidFill>
                <a:srgbClr val="FFFFFF"/>
              </a:solidFill>
              <a:latin typeface="Georgia"/>
              <a:ea typeface="Georgia"/>
              <a:cs typeface="Georgia"/>
              <a:sym typeface="Georgia"/>
            </a:endParaRPr>
          </a:p>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Non-Profit	</a:t>
            </a:r>
            <a:endParaRPr sz="2851" kern="0">
              <a:solidFill>
                <a:srgbClr val="FFFFFF"/>
              </a:solidFill>
              <a:latin typeface="Georgia"/>
              <a:ea typeface="Georgia"/>
              <a:cs typeface="Georgia"/>
              <a:sym typeface="Georgia"/>
            </a:endParaRPr>
          </a:p>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Hospitality</a:t>
            </a:r>
            <a:endParaRPr sz="2851" kern="0">
              <a:solidFill>
                <a:srgbClr val="FFFFFF"/>
              </a:solidFill>
              <a:latin typeface="Georgia"/>
              <a:ea typeface="Georgia"/>
              <a:cs typeface="Georgia"/>
              <a:sym typeface="Georgia"/>
            </a:endParaRPr>
          </a:p>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Communications</a:t>
            </a:r>
            <a:endParaRPr sz="2851" kern="0">
              <a:solidFill>
                <a:srgbClr val="FFFFFF"/>
              </a:solidFill>
              <a:latin typeface="Georgia"/>
              <a:ea typeface="Georgia"/>
              <a:cs typeface="Georgia"/>
              <a:sym typeface="Georgia"/>
            </a:endParaRPr>
          </a:p>
          <a:p>
            <a:pPr marL="449519" indent="-424546" defTabSz="899038">
              <a:buClr>
                <a:srgbClr val="FFFFFF"/>
              </a:buClr>
              <a:buSzPts val="3200"/>
              <a:buFont typeface="Georgia"/>
              <a:buChar char="●"/>
            </a:pPr>
            <a:r>
              <a:rPr lang="en-US" sz="3146" kern="0">
                <a:solidFill>
                  <a:srgbClr val="FFFFFF"/>
                </a:solidFill>
                <a:latin typeface="Georgia"/>
                <a:ea typeface="Georgia"/>
                <a:cs typeface="Georgia"/>
                <a:sym typeface="Georgia"/>
              </a:rPr>
              <a:t>Retired</a:t>
            </a:r>
            <a:endParaRPr sz="2851" kern="0">
              <a:solidFill>
                <a:srgbClr val="FFFFFF"/>
              </a:solidFill>
              <a:latin typeface="Georgia"/>
              <a:ea typeface="Georgia"/>
              <a:cs typeface="Georgia"/>
              <a:sym typeface="Georgia"/>
            </a:endParaRPr>
          </a:p>
          <a:p>
            <a:pPr marL="337139" indent="-337139" defTabSz="899038">
              <a:spcBef>
                <a:spcPts val="492"/>
              </a:spcBef>
              <a:buClr>
                <a:srgbClr val="958D85"/>
              </a:buClr>
              <a:buSzPts val="2900"/>
            </a:pPr>
            <a:endParaRPr sz="2851" kern="0">
              <a:solidFill>
                <a:srgbClr val="00246C"/>
              </a:solidFill>
              <a:latin typeface="Georgia"/>
              <a:ea typeface="Georgia"/>
              <a:cs typeface="Georgia"/>
              <a:sym typeface="Georgia"/>
            </a:endParaRPr>
          </a:p>
          <a:p>
            <a:pPr defTabSz="899038">
              <a:buClr>
                <a:srgbClr val="000000"/>
              </a:buClr>
              <a:buSzPts val="2900"/>
            </a:pPr>
            <a:endParaRPr sz="2851" kern="0">
              <a:solidFill>
                <a:srgbClr val="00246C"/>
              </a:solidFill>
              <a:latin typeface="Georgia"/>
              <a:ea typeface="Georgia"/>
              <a:cs typeface="Georgia"/>
              <a:sym typeface="Georgia"/>
            </a:endParaRPr>
          </a:p>
        </p:txBody>
      </p:sp>
      <p:sp>
        <p:nvSpPr>
          <p:cNvPr id="210" name="Google Shape;210;p34"/>
          <p:cNvSpPr txBox="1"/>
          <p:nvPr/>
        </p:nvSpPr>
        <p:spPr>
          <a:xfrm>
            <a:off x="507272" y="4813484"/>
            <a:ext cx="11098490" cy="612945"/>
          </a:xfrm>
          <a:prstGeom prst="rect">
            <a:avLst/>
          </a:prstGeom>
          <a:noFill/>
          <a:ln>
            <a:noFill/>
          </a:ln>
        </p:spPr>
        <p:txBody>
          <a:bodyPr spcFirstLastPara="1" wrap="square" lIns="89892" tIns="89892" rIns="89892" bIns="89892" anchor="t" anchorCtr="0">
            <a:noAutofit/>
          </a:bodyPr>
          <a:lstStyle/>
          <a:p>
            <a:pPr algn="ctr" defTabSz="899038">
              <a:spcBef>
                <a:spcPts val="393"/>
              </a:spcBef>
              <a:buClr>
                <a:srgbClr val="000000"/>
              </a:buClr>
              <a:buSzPts val="3200"/>
            </a:pPr>
            <a:r>
              <a:rPr lang="en-US" sz="3146" kern="0">
                <a:solidFill>
                  <a:srgbClr val="FFFFFF"/>
                </a:solidFill>
                <a:latin typeface="Georgia"/>
                <a:ea typeface="Georgia"/>
                <a:cs typeface="Georgia"/>
                <a:sym typeface="Georgia"/>
              </a:rPr>
              <a:t>and more ...</a:t>
            </a:r>
            <a:endParaRPr sz="1376" kern="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177" y="2957635"/>
            <a:ext cx="12185651" cy="1766428"/>
          </a:xfrm>
          <a:prstGeom prst="rect">
            <a:avLst/>
          </a:prstGeom>
          <a:solidFill>
            <a:srgbClr val="043671"/>
          </a:solidFill>
          <a:ln w="9525">
            <a:noFill/>
            <a:miter lim="800000"/>
            <a:headEnd/>
            <a:tailEnd/>
          </a:ln>
        </p:spPr>
        <p:txBody>
          <a:bodyPr wrap="none" anchor="ctr"/>
          <a:lstStyle/>
          <a:p>
            <a:pPr algn="ctr" fontAlgn="base">
              <a:spcBef>
                <a:spcPct val="0"/>
              </a:spcBef>
              <a:spcAft>
                <a:spcPct val="0"/>
              </a:spcAft>
            </a:pPr>
            <a:r>
              <a:rPr lang="en-US" altLang="en-US" sz="5399" dirty="0">
                <a:solidFill>
                  <a:srgbClr val="FEBC16"/>
                </a:solidFill>
                <a:latin typeface="Arial" charset="0"/>
                <a:cs typeface="Arial" charset="0"/>
              </a:rPr>
              <a:t>District 7630 Membership Summit</a:t>
            </a:r>
          </a:p>
        </p:txBody>
      </p:sp>
      <p:sp>
        <p:nvSpPr>
          <p:cNvPr id="71682" name="Rectangle 4"/>
          <p:cNvSpPr>
            <a:spLocks noChangeArrowheads="1"/>
          </p:cNvSpPr>
          <p:nvPr/>
        </p:nvSpPr>
        <p:spPr bwMode="auto">
          <a:xfrm>
            <a:off x="4285115" y="5180449"/>
            <a:ext cx="5772734" cy="83086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ja-JP" sz="4799" dirty="0">
                <a:solidFill>
                  <a:srgbClr val="FFFFFF"/>
                </a:solidFill>
                <a:latin typeface="Arial" charset="0"/>
                <a:ea typeface="MS PGothic" pitchFamily="34" charset="-128"/>
                <a:cs typeface="Arial" charset="0"/>
              </a:rPr>
              <a:t>September 23, 2023</a:t>
            </a:r>
            <a:endParaRPr lang="en-US" altLang="ja-JP" sz="3999" dirty="0">
              <a:solidFill>
                <a:srgbClr val="FFFFFF"/>
              </a:solidFill>
              <a:latin typeface="Arial" charset="0"/>
              <a:ea typeface="MS PGothic" pitchFamily="34" charset="-128"/>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5566" y="305615"/>
            <a:ext cx="2334604" cy="2323522"/>
          </a:xfrm>
          <a:prstGeom prst="rect">
            <a:avLst/>
          </a:prstGeom>
        </p:spPr>
      </p:pic>
      <p:sp>
        <p:nvSpPr>
          <p:cNvPr id="6" name="Rectangle 4"/>
          <p:cNvSpPr>
            <a:spLocks noChangeArrowheads="1"/>
          </p:cNvSpPr>
          <p:nvPr/>
        </p:nvSpPr>
        <p:spPr bwMode="auto">
          <a:xfrm>
            <a:off x="687211" y="762697"/>
            <a:ext cx="7195811" cy="132311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altLang="ja-JP" sz="7998" dirty="0">
                <a:solidFill>
                  <a:srgbClr val="FFFFFF"/>
                </a:solidFill>
                <a:latin typeface="Arial" charset="0"/>
                <a:ea typeface="MS PGothic" pitchFamily="34" charset="-128"/>
                <a:cs typeface="Arial" charset="0"/>
              </a:rPr>
              <a:t>Welcome to</a:t>
            </a:r>
            <a:endParaRPr lang="en-US" altLang="ja-JP" sz="6599" dirty="0">
              <a:solidFill>
                <a:srgbClr val="FFFFFF"/>
              </a:solidFill>
              <a:latin typeface="Arial" charset="0"/>
              <a:ea typeface="MS PGothic" pitchFamily="34" charset="-128"/>
              <a:cs typeface="Arial" charset="0"/>
            </a:endParaRPr>
          </a:p>
        </p:txBody>
      </p:sp>
    </p:spTree>
    <p:extLst>
      <p:ext uri="{BB962C8B-B14F-4D97-AF65-F5344CB8AC3E}">
        <p14:creationId xmlns:p14="http://schemas.microsoft.com/office/powerpoint/2010/main" val="27446209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14"/>
        <p:cNvGrpSpPr/>
        <p:nvPr/>
      </p:nvGrpSpPr>
      <p:grpSpPr>
        <a:xfrm>
          <a:off x="0" y="0"/>
          <a:ext cx="0" cy="0"/>
          <a:chOff x="0" y="0"/>
          <a:chExt cx="0" cy="0"/>
        </a:xfrm>
      </p:grpSpPr>
      <p:pic>
        <p:nvPicPr>
          <p:cNvPr id="215" name="Google Shape;215;p35"/>
          <p:cNvPicPr preferRelativeResize="0"/>
          <p:nvPr/>
        </p:nvPicPr>
        <p:blipFill rotWithShape="1">
          <a:blip r:embed="rId3">
            <a:alphaModFix/>
          </a:blip>
          <a:srcRect t="16980" b="16973"/>
          <a:stretch/>
        </p:blipFill>
        <p:spPr>
          <a:xfrm>
            <a:off x="-46826" y="1234409"/>
            <a:ext cx="12293455" cy="5463066"/>
          </a:xfrm>
          <a:prstGeom prst="rect">
            <a:avLst/>
          </a:prstGeom>
          <a:noFill/>
          <a:ln>
            <a:noFill/>
          </a:ln>
        </p:spPr>
      </p:pic>
      <p:sp>
        <p:nvSpPr>
          <p:cNvPr id="216" name="Google Shape;216;p35"/>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Newark Morning Rotary</a:t>
            </a:r>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21"/>
        <p:cNvGrpSpPr/>
        <p:nvPr/>
      </p:nvGrpSpPr>
      <p:grpSpPr>
        <a:xfrm>
          <a:off x="0" y="0"/>
          <a:ext cx="0" cy="0"/>
          <a:chOff x="0" y="0"/>
          <a:chExt cx="0" cy="0"/>
        </a:xfrm>
      </p:grpSpPr>
      <p:sp>
        <p:nvSpPr>
          <p:cNvPr id="222" name="Google Shape;222;p36"/>
          <p:cNvSpPr txBox="1">
            <a:spLocks noGrp="1"/>
          </p:cNvSpPr>
          <p:nvPr>
            <p:ph type="ctrTitle"/>
          </p:nvPr>
        </p:nvSpPr>
        <p:spPr>
          <a:xfrm>
            <a:off x="101457" y="2703193"/>
            <a:ext cx="12090543" cy="1524975"/>
          </a:xfrm>
          <a:prstGeom prst="rect">
            <a:avLst/>
          </a:prstGeom>
          <a:noFill/>
          <a:ln>
            <a:noFill/>
          </a:ln>
        </p:spPr>
        <p:txBody>
          <a:bodyPr spcFirstLastPara="1" wrap="square" lIns="0" tIns="0" rIns="0" bIns="0" anchor="ctr" anchorCtr="0">
            <a:noAutofit/>
          </a:bodyPr>
          <a:lstStyle/>
          <a:p>
            <a:pPr algn="ctr">
              <a:buClr>
                <a:srgbClr val="FFFFFF"/>
              </a:buClr>
              <a:buSzPts val="5100"/>
            </a:pPr>
            <a:r>
              <a:rPr lang="en-US" sz="5014">
                <a:solidFill>
                  <a:srgbClr val="FFFFFF"/>
                </a:solidFill>
              </a:rPr>
              <a:t>Is This for Me?</a:t>
            </a:r>
            <a:endParaRPr/>
          </a:p>
        </p:txBody>
      </p:sp>
      <p:pic>
        <p:nvPicPr>
          <p:cNvPr id="223" name="Google Shape;223;p36"/>
          <p:cNvPicPr preferRelativeResize="0"/>
          <p:nvPr/>
        </p:nvPicPr>
        <p:blipFill rotWithShape="1">
          <a:blip r:embed="rId3">
            <a:alphaModFix/>
          </a:blip>
          <a:srcRect/>
          <a:stretch/>
        </p:blipFill>
        <p:spPr>
          <a:xfrm>
            <a:off x="9571290" y="410267"/>
            <a:ext cx="1951095" cy="1951095"/>
          </a:xfrm>
          <a:prstGeom prst="rect">
            <a:avLst/>
          </a:prstGeom>
          <a:noFill/>
          <a:ln>
            <a:noFill/>
          </a:ln>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Is This for Me?</a:t>
            </a:r>
            <a:endParaRPr/>
          </a:p>
        </p:txBody>
      </p:sp>
      <p:sp>
        <p:nvSpPr>
          <p:cNvPr id="230" name="Google Shape;230;p37"/>
          <p:cNvSpPr txBox="1"/>
          <p:nvPr/>
        </p:nvSpPr>
        <p:spPr>
          <a:xfrm>
            <a:off x="711759" y="1491953"/>
            <a:ext cx="9956826" cy="1524975"/>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Thursday mornings</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7:00 am to 8:15 am</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Come dressed as you would for work</a:t>
            </a:r>
            <a:endParaRPr sz="1376" kern="0">
              <a:solidFill>
                <a:srgbClr val="000000"/>
              </a:solidFill>
              <a:latin typeface="Arial"/>
              <a:ea typeface="Arial"/>
              <a:cs typeface="Arial"/>
              <a:sym typeface="Arial"/>
            </a:endParaRPr>
          </a:p>
        </p:txBody>
      </p:sp>
      <p:sp>
        <p:nvSpPr>
          <p:cNvPr id="231" name="Google Shape;231;p37"/>
          <p:cNvSpPr txBox="1"/>
          <p:nvPr/>
        </p:nvSpPr>
        <p:spPr>
          <a:xfrm>
            <a:off x="1" y="5686026"/>
            <a:ext cx="2956299" cy="1011447"/>
          </a:xfrm>
          <a:prstGeom prst="rect">
            <a:avLst/>
          </a:prstGeom>
          <a:solidFill>
            <a:srgbClr val="687D90"/>
          </a:solidFill>
          <a:ln>
            <a:noFill/>
          </a:ln>
        </p:spPr>
        <p:txBody>
          <a:bodyPr spcFirstLastPara="1" wrap="square" lIns="119806" tIns="59903" rIns="119806" bIns="59903" anchor="ctr" anchorCtr="0">
            <a:noAutofit/>
          </a:bodyPr>
          <a:lstStyle/>
          <a:p>
            <a:pPr defTabSz="899038">
              <a:buClr>
                <a:srgbClr val="000000"/>
              </a:buClr>
              <a:buSzPts val="1800"/>
            </a:pPr>
            <a:endParaRPr sz="1770" kern="0">
              <a:solidFill>
                <a:srgbClr val="958D85"/>
              </a:solidFill>
              <a:latin typeface="Arial"/>
              <a:ea typeface="Arial"/>
              <a:cs typeface="Arial"/>
              <a:sym typeface="Arial"/>
            </a:endParaRPr>
          </a:p>
        </p:txBody>
      </p:sp>
      <p:pic>
        <p:nvPicPr>
          <p:cNvPr id="232" name="Google Shape;232;p37"/>
          <p:cNvPicPr preferRelativeResize="0"/>
          <p:nvPr/>
        </p:nvPicPr>
        <p:blipFill rotWithShape="1">
          <a:blip r:embed="rId3">
            <a:alphaModFix/>
          </a:blip>
          <a:srcRect/>
          <a:stretch/>
        </p:blipFill>
        <p:spPr>
          <a:xfrm rot="420002">
            <a:off x="5407297" y="3363055"/>
            <a:ext cx="4006080" cy="3012380"/>
          </a:xfrm>
          <a:prstGeom prst="rect">
            <a:avLst/>
          </a:prstGeom>
          <a:noFill/>
          <a:ln>
            <a:noFill/>
          </a:ln>
        </p:spPr>
      </p:pic>
      <p:pic>
        <p:nvPicPr>
          <p:cNvPr id="233" name="Google Shape;233;p37"/>
          <p:cNvPicPr preferRelativeResize="0"/>
          <p:nvPr/>
        </p:nvPicPr>
        <p:blipFill rotWithShape="1">
          <a:blip r:embed="rId4">
            <a:alphaModFix/>
          </a:blip>
          <a:srcRect/>
          <a:stretch/>
        </p:blipFill>
        <p:spPr>
          <a:xfrm rot="-299999">
            <a:off x="1048908" y="3316620"/>
            <a:ext cx="3512642" cy="2915767"/>
          </a:xfrm>
          <a:prstGeom prst="rect">
            <a:avLst/>
          </a:prstGeom>
          <a:noFill/>
          <a:ln>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507285" y="596010"/>
            <a:ext cx="11684592" cy="508821"/>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In person, or Virtual!</a:t>
            </a:r>
            <a:endParaRPr/>
          </a:p>
        </p:txBody>
      </p:sp>
      <p:pic>
        <p:nvPicPr>
          <p:cNvPr id="240" name="Google Shape;240;p38"/>
          <p:cNvPicPr preferRelativeResize="0"/>
          <p:nvPr/>
        </p:nvPicPr>
        <p:blipFill rotWithShape="1">
          <a:blip r:embed="rId3">
            <a:alphaModFix/>
          </a:blip>
          <a:srcRect/>
          <a:stretch/>
        </p:blipFill>
        <p:spPr>
          <a:xfrm rot="-240000">
            <a:off x="599377" y="1723909"/>
            <a:ext cx="5359876" cy="3550048"/>
          </a:xfrm>
          <a:prstGeom prst="rect">
            <a:avLst/>
          </a:prstGeom>
          <a:noFill/>
          <a:ln>
            <a:noFill/>
          </a:ln>
        </p:spPr>
      </p:pic>
      <p:pic>
        <p:nvPicPr>
          <p:cNvPr id="241" name="Google Shape;241;p38"/>
          <p:cNvPicPr preferRelativeResize="0"/>
          <p:nvPr/>
        </p:nvPicPr>
        <p:blipFill rotWithShape="1">
          <a:blip r:embed="rId4">
            <a:alphaModFix/>
          </a:blip>
          <a:srcRect/>
          <a:stretch/>
        </p:blipFill>
        <p:spPr>
          <a:xfrm rot="239998">
            <a:off x="6858317" y="1730619"/>
            <a:ext cx="4689312" cy="355004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Is This for Me?</a:t>
            </a:r>
            <a:endParaRPr/>
          </a:p>
        </p:txBody>
      </p:sp>
      <p:sp>
        <p:nvSpPr>
          <p:cNvPr id="247" name="Google Shape;247;p39"/>
          <p:cNvSpPr txBox="1">
            <a:spLocks noGrp="1"/>
          </p:cNvSpPr>
          <p:nvPr>
            <p:ph type="body" idx="1"/>
          </p:nvPr>
        </p:nvSpPr>
        <p:spPr>
          <a:xfrm>
            <a:off x="610291" y="1588716"/>
            <a:ext cx="10971358" cy="3627819"/>
          </a:xfrm>
          <a:prstGeom prst="rect">
            <a:avLst/>
          </a:prstGeom>
          <a:noFill/>
          <a:ln>
            <a:noFill/>
          </a:ln>
        </p:spPr>
        <p:txBody>
          <a:bodyPr spcFirstLastPara="1" wrap="square" lIns="119806" tIns="59879" rIns="119806" bIns="59879" anchor="t" anchorCtr="0">
            <a:noAutofit/>
          </a:bodyPr>
          <a:lstStyle/>
          <a:p>
            <a:pPr marL="277828" indent="-277828">
              <a:buClr>
                <a:srgbClr val="FFFFFF"/>
              </a:buClr>
              <a:buSzPts val="3400"/>
            </a:pPr>
            <a:r>
              <a:rPr lang="en-US" sz="3343" b="1">
                <a:solidFill>
                  <a:srgbClr val="FFFFFF"/>
                </a:solidFill>
              </a:rPr>
              <a:t>Do you enjoy</a:t>
            </a:r>
            <a:br>
              <a:rPr lang="en-US" sz="3343" b="1">
                <a:solidFill>
                  <a:srgbClr val="FFFFFF"/>
                </a:solidFill>
              </a:rPr>
            </a:br>
            <a:endParaRPr sz="1671" b="1">
              <a:solidFill>
                <a:srgbClr val="FFFFFF"/>
              </a:solidFill>
            </a:endParaRPr>
          </a:p>
          <a:p>
            <a:pPr marL="449519" indent="-437032">
              <a:lnSpc>
                <a:spcPct val="115000"/>
              </a:lnSpc>
              <a:spcBef>
                <a:spcPts val="393"/>
              </a:spcBef>
              <a:buClr>
                <a:srgbClr val="FFFFFF"/>
              </a:buClr>
              <a:buSzPts val="3400"/>
              <a:buFont typeface="Arial"/>
              <a:buChar char="●"/>
            </a:pPr>
            <a:r>
              <a:rPr lang="en-US" sz="3343">
                <a:solidFill>
                  <a:srgbClr val="FFFFFF"/>
                </a:solidFill>
              </a:rPr>
              <a:t>working with others to solve problems?</a:t>
            </a:r>
            <a:endParaRPr/>
          </a:p>
          <a:p>
            <a:pPr marL="449519" indent="-437032">
              <a:lnSpc>
                <a:spcPct val="115000"/>
              </a:lnSpc>
              <a:buClr>
                <a:srgbClr val="FFFFFF"/>
              </a:buClr>
              <a:buSzPts val="3400"/>
              <a:buFont typeface="Arial"/>
              <a:buChar char="●"/>
            </a:pPr>
            <a:r>
              <a:rPr lang="en-US" sz="3343">
                <a:solidFill>
                  <a:srgbClr val="FFFFFF"/>
                </a:solidFill>
              </a:rPr>
              <a:t>helping those in need?</a:t>
            </a:r>
            <a:endParaRPr/>
          </a:p>
          <a:p>
            <a:pPr marL="449519" indent="-437032">
              <a:lnSpc>
                <a:spcPct val="115000"/>
              </a:lnSpc>
              <a:buClr>
                <a:srgbClr val="FFFFFF"/>
              </a:buClr>
              <a:buSzPts val="3400"/>
              <a:buFont typeface="Arial"/>
              <a:buChar char="●"/>
            </a:pPr>
            <a:r>
              <a:rPr lang="en-US" sz="3343">
                <a:solidFill>
                  <a:srgbClr val="FFFFFF"/>
                </a:solidFill>
              </a:rPr>
              <a:t>being part of something larger than yourself?</a:t>
            </a:r>
            <a:endParaRPr/>
          </a:p>
          <a:p>
            <a:pPr marL="449519" indent="-437032">
              <a:lnSpc>
                <a:spcPct val="115000"/>
              </a:lnSpc>
              <a:buClr>
                <a:srgbClr val="FFFFFF"/>
              </a:buClr>
              <a:buSzPts val="3400"/>
              <a:buFont typeface="Arial"/>
              <a:buChar char="●"/>
            </a:pPr>
            <a:r>
              <a:rPr lang="en-US" sz="3343">
                <a:solidFill>
                  <a:srgbClr val="FFFFFF"/>
                </a:solidFill>
              </a:rPr>
              <a:t>finding time to help when you thought you had none?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51"/>
        <p:cNvGrpSpPr/>
        <p:nvPr/>
      </p:nvGrpSpPr>
      <p:grpSpPr>
        <a:xfrm>
          <a:off x="0" y="0"/>
          <a:ext cx="0" cy="0"/>
          <a:chOff x="0" y="0"/>
          <a:chExt cx="0" cy="0"/>
        </a:xfrm>
      </p:grpSpPr>
      <p:sp>
        <p:nvSpPr>
          <p:cNvPr id="252" name="Google Shape;252;p40"/>
          <p:cNvSpPr txBox="1">
            <a:spLocks noGrp="1"/>
          </p:cNvSpPr>
          <p:nvPr>
            <p:ph type="body" idx="1"/>
          </p:nvPr>
        </p:nvSpPr>
        <p:spPr>
          <a:xfrm>
            <a:off x="610303" y="1323379"/>
            <a:ext cx="10971395" cy="4311139"/>
          </a:xfrm>
          <a:prstGeom prst="rect">
            <a:avLst/>
          </a:prstGeom>
          <a:noFill/>
          <a:ln>
            <a:noFill/>
          </a:ln>
        </p:spPr>
        <p:txBody>
          <a:bodyPr spcFirstLastPara="1" wrap="square" lIns="119806" tIns="59879" rIns="119806" bIns="59879" anchor="t" anchorCtr="0">
            <a:noAutofit/>
          </a:bodyPr>
          <a:lstStyle/>
          <a:p>
            <a:pPr>
              <a:buClr>
                <a:srgbClr val="FFFFFF"/>
              </a:buClr>
              <a:buSzPts val="3300"/>
            </a:pPr>
            <a:r>
              <a:rPr lang="en-US" sz="3245" u="sng">
                <a:solidFill>
                  <a:srgbClr val="FFFFFF"/>
                </a:solidFill>
              </a:rPr>
              <a:t>Membership Types</a:t>
            </a:r>
            <a:endParaRPr/>
          </a:p>
          <a:p>
            <a:pPr>
              <a:spcBef>
                <a:spcPts val="393"/>
              </a:spcBef>
              <a:buClr>
                <a:srgbClr val="FFFFFF"/>
              </a:buClr>
              <a:buSzPts val="3300"/>
            </a:pPr>
            <a:r>
              <a:rPr lang="en-US" sz="3245">
                <a:solidFill>
                  <a:srgbClr val="FFFFFF"/>
                </a:solidFill>
              </a:rPr>
              <a:t>  Regular</a:t>
            </a:r>
            <a:endParaRPr/>
          </a:p>
          <a:p>
            <a:pPr>
              <a:spcBef>
                <a:spcPts val="393"/>
              </a:spcBef>
              <a:buClr>
                <a:srgbClr val="FFFFFF"/>
              </a:buClr>
              <a:buSzPts val="3300"/>
            </a:pPr>
            <a:r>
              <a:rPr lang="en-US" sz="3245">
                <a:solidFill>
                  <a:srgbClr val="FFFFFF"/>
                </a:solidFill>
              </a:rPr>
              <a:t>  Corporate</a:t>
            </a:r>
            <a:endParaRPr/>
          </a:p>
          <a:p>
            <a:pPr>
              <a:spcBef>
                <a:spcPts val="393"/>
              </a:spcBef>
              <a:buClr>
                <a:srgbClr val="FFFFFF"/>
              </a:buClr>
              <a:buSzPts val="3300"/>
            </a:pPr>
            <a:r>
              <a:rPr lang="en-US" sz="3245">
                <a:solidFill>
                  <a:srgbClr val="FFFFFF"/>
                </a:solidFill>
              </a:rPr>
              <a:t>  Service</a:t>
            </a:r>
            <a:endParaRPr/>
          </a:p>
          <a:p>
            <a:pPr>
              <a:spcBef>
                <a:spcPts val="393"/>
              </a:spcBef>
              <a:buSzPts val="3300"/>
            </a:pPr>
            <a:endParaRPr sz="3245">
              <a:solidFill>
                <a:srgbClr val="FFFFFF"/>
              </a:solidFill>
            </a:endParaRPr>
          </a:p>
          <a:p>
            <a:pPr>
              <a:spcBef>
                <a:spcPts val="393"/>
              </a:spcBef>
              <a:buClr>
                <a:srgbClr val="FFFFFF"/>
              </a:buClr>
              <a:buSzPts val="3300"/>
            </a:pPr>
            <a:r>
              <a:rPr lang="en-US" sz="3245">
                <a:solidFill>
                  <a:srgbClr val="FFFFFF"/>
                </a:solidFill>
              </a:rPr>
              <a:t>  Student</a:t>
            </a:r>
            <a:endParaRPr/>
          </a:p>
        </p:txBody>
      </p:sp>
      <p:sp>
        <p:nvSpPr>
          <p:cNvPr id="253" name="Google Shape;253;p40"/>
          <p:cNvSpPr txBox="1"/>
          <p:nvPr/>
        </p:nvSpPr>
        <p:spPr>
          <a:xfrm>
            <a:off x="3643379" y="1895114"/>
            <a:ext cx="7134701" cy="3134337"/>
          </a:xfrm>
          <a:prstGeom prst="rect">
            <a:avLst/>
          </a:prstGeom>
          <a:noFill/>
          <a:ln>
            <a:noFill/>
          </a:ln>
        </p:spPr>
        <p:txBody>
          <a:bodyPr spcFirstLastPara="1" wrap="square" lIns="119806" tIns="59879" rIns="119806" bIns="59879" anchor="t" anchorCtr="0">
            <a:noAutofit/>
          </a:bodyPr>
          <a:lstStyle/>
          <a:p>
            <a:pPr defTabSz="899038">
              <a:buClr>
                <a:srgbClr val="FFFFFF"/>
              </a:buClr>
              <a:buSzPts val="2900"/>
            </a:pPr>
            <a:r>
              <a:rPr lang="en-US" sz="2851" kern="0">
                <a:solidFill>
                  <a:srgbClr val="FFFFFF"/>
                </a:solidFill>
                <a:latin typeface="Arial"/>
                <a:ea typeface="Arial"/>
                <a:cs typeface="Arial"/>
                <a:sym typeface="Arial"/>
              </a:rPr>
              <a:t>Attend most meetings, standard fees</a:t>
            </a:r>
            <a:endParaRPr sz="2851" kern="0">
              <a:solidFill>
                <a:srgbClr val="FFFFFF"/>
              </a:solidFill>
              <a:latin typeface="Arial"/>
              <a:ea typeface="Arial"/>
              <a:cs typeface="Arial"/>
              <a:sym typeface="Arial"/>
            </a:endParaRPr>
          </a:p>
          <a:p>
            <a:pPr defTabSz="899038">
              <a:buClr>
                <a:srgbClr val="FFFFFF"/>
              </a:buClr>
              <a:buSzPts val="2900"/>
            </a:pPr>
            <a:endParaRPr sz="983" kern="0">
              <a:solidFill>
                <a:srgbClr val="FFFFFF"/>
              </a:solidFill>
              <a:latin typeface="Arial"/>
              <a:ea typeface="Arial"/>
              <a:cs typeface="Arial"/>
              <a:sym typeface="Arial"/>
            </a:endParaRPr>
          </a:p>
          <a:p>
            <a:pPr defTabSz="899038">
              <a:buClr>
                <a:srgbClr val="FFFFFF"/>
              </a:buClr>
              <a:buSzPts val="2900"/>
            </a:pPr>
            <a:r>
              <a:rPr lang="en-US" sz="2851" kern="0">
                <a:solidFill>
                  <a:srgbClr val="FFFFFF"/>
                </a:solidFill>
                <a:latin typeface="Arial"/>
                <a:ea typeface="Arial"/>
                <a:cs typeface="Arial"/>
                <a:sym typeface="Arial"/>
              </a:rPr>
              <a:t>Shared attendance responsibilities</a:t>
            </a:r>
            <a:endParaRPr sz="1376" kern="0">
              <a:solidFill>
                <a:srgbClr val="000000"/>
              </a:solidFill>
              <a:latin typeface="Arial"/>
              <a:ea typeface="Arial"/>
              <a:cs typeface="Arial"/>
              <a:sym typeface="Arial"/>
            </a:endParaRPr>
          </a:p>
          <a:p>
            <a:pPr defTabSz="899038">
              <a:spcBef>
                <a:spcPts val="590"/>
              </a:spcBef>
              <a:buClr>
                <a:srgbClr val="FFFFFF"/>
              </a:buClr>
              <a:buSzPts val="2900"/>
            </a:pPr>
            <a:r>
              <a:rPr lang="en-US" sz="2851" kern="0">
                <a:solidFill>
                  <a:srgbClr val="FFFFFF"/>
                </a:solidFill>
                <a:latin typeface="Arial"/>
                <a:ea typeface="Arial"/>
                <a:cs typeface="Arial"/>
                <a:sym typeface="Arial"/>
              </a:rPr>
              <a:t>Attend 1 meeting per month, 26 Rotary</a:t>
            </a:r>
            <a:br>
              <a:rPr lang="en-US" sz="2851" kern="0">
                <a:solidFill>
                  <a:srgbClr val="FFFFFF"/>
                </a:solidFill>
                <a:latin typeface="Arial"/>
                <a:ea typeface="Arial"/>
                <a:cs typeface="Arial"/>
                <a:sym typeface="Arial"/>
              </a:rPr>
            </a:br>
            <a:r>
              <a:rPr lang="en-US" sz="2851" kern="0">
                <a:solidFill>
                  <a:srgbClr val="FFFFFF"/>
                </a:solidFill>
                <a:latin typeface="Arial"/>
                <a:ea typeface="Arial"/>
                <a:cs typeface="Arial"/>
                <a:sym typeface="Arial"/>
              </a:rPr>
              <a:t>service hours per year, reduced fees</a:t>
            </a:r>
            <a:endParaRPr sz="2851" kern="0">
              <a:solidFill>
                <a:srgbClr val="FFFFFF"/>
              </a:solidFill>
              <a:latin typeface="Arial"/>
              <a:ea typeface="Arial"/>
              <a:cs typeface="Arial"/>
              <a:sym typeface="Arial"/>
            </a:endParaRPr>
          </a:p>
          <a:p>
            <a:pPr defTabSz="899038">
              <a:spcBef>
                <a:spcPts val="590"/>
              </a:spcBef>
              <a:buClr>
                <a:srgbClr val="FFFFFF"/>
              </a:buClr>
              <a:buSzPts val="2900"/>
            </a:pPr>
            <a:endParaRPr sz="393" kern="0">
              <a:solidFill>
                <a:srgbClr val="FFFFFF"/>
              </a:solidFill>
              <a:latin typeface="Arial"/>
              <a:ea typeface="Arial"/>
              <a:cs typeface="Arial"/>
              <a:sym typeface="Arial"/>
            </a:endParaRPr>
          </a:p>
          <a:p>
            <a:pPr defTabSz="899038">
              <a:spcBef>
                <a:spcPts val="590"/>
              </a:spcBef>
              <a:buClr>
                <a:srgbClr val="FFFFFF"/>
              </a:buClr>
              <a:buSzPts val="2900"/>
            </a:pPr>
            <a:r>
              <a:rPr lang="en-US" sz="2851" kern="0">
                <a:solidFill>
                  <a:srgbClr val="FFFFFF"/>
                </a:solidFill>
                <a:latin typeface="Arial"/>
                <a:ea typeface="Arial"/>
                <a:cs typeface="Arial"/>
                <a:sym typeface="Arial"/>
              </a:rPr>
              <a:t>Attend most meetings, 26 Rotary service</a:t>
            </a:r>
            <a:br>
              <a:rPr lang="en-US" sz="2851" kern="0">
                <a:solidFill>
                  <a:srgbClr val="FFFFFF"/>
                </a:solidFill>
                <a:latin typeface="Arial"/>
                <a:ea typeface="Arial"/>
                <a:cs typeface="Arial"/>
                <a:sym typeface="Arial"/>
              </a:rPr>
            </a:br>
            <a:r>
              <a:rPr lang="en-US" sz="2851" kern="0">
                <a:solidFill>
                  <a:srgbClr val="FFFFFF"/>
                </a:solidFill>
                <a:latin typeface="Arial"/>
                <a:ea typeface="Arial"/>
                <a:cs typeface="Arial"/>
                <a:sym typeface="Arial"/>
              </a:rPr>
              <a:t>hours per year, reduced fees</a:t>
            </a:r>
            <a:endParaRPr sz="1376" kern="0">
              <a:solidFill>
                <a:srgbClr val="000000"/>
              </a:solidFill>
              <a:latin typeface="Arial"/>
              <a:ea typeface="Arial"/>
              <a:cs typeface="Arial"/>
              <a:sym typeface="Arial"/>
            </a:endParaRPr>
          </a:p>
        </p:txBody>
      </p:sp>
      <p:sp>
        <p:nvSpPr>
          <p:cNvPr id="254" name="Google Shape;254;p40"/>
          <p:cNvSpPr txBox="1"/>
          <p:nvPr/>
        </p:nvSpPr>
        <p:spPr>
          <a:xfrm>
            <a:off x="507285" y="596011"/>
            <a:ext cx="11684715" cy="508845"/>
          </a:xfrm>
          <a:prstGeom prst="rect">
            <a:avLst/>
          </a:prstGeom>
          <a:noFill/>
          <a:ln>
            <a:noFill/>
          </a:ln>
        </p:spPr>
        <p:txBody>
          <a:bodyPr spcFirstLastPara="1" wrap="square" lIns="0" tIns="0" rIns="0" bIns="0" anchor="ctr" anchorCtr="0">
            <a:noAutofit/>
          </a:bodyPr>
          <a:lstStyle/>
          <a:p>
            <a:pPr defTabSz="899038">
              <a:buClr>
                <a:srgbClr val="FFFFFF"/>
              </a:buClr>
              <a:buSzPts val="4200"/>
            </a:pPr>
            <a:r>
              <a:rPr lang="en-US" sz="4129" kern="0">
                <a:solidFill>
                  <a:srgbClr val="FFFFFF"/>
                </a:solidFill>
                <a:latin typeface="Arial"/>
                <a:ea typeface="Arial"/>
                <a:cs typeface="Arial"/>
                <a:sym typeface="Arial"/>
              </a:rPr>
              <a:t>Is This for Me?</a:t>
            </a:r>
            <a:endParaRPr sz="1376" kern="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Is This for Me?</a:t>
            </a:r>
            <a:endParaRPr/>
          </a:p>
        </p:txBody>
      </p:sp>
      <p:sp>
        <p:nvSpPr>
          <p:cNvPr id="260" name="Google Shape;260;p41"/>
          <p:cNvSpPr txBox="1">
            <a:spLocks noGrp="1"/>
          </p:cNvSpPr>
          <p:nvPr>
            <p:ph type="body" idx="1"/>
          </p:nvPr>
        </p:nvSpPr>
        <p:spPr>
          <a:xfrm>
            <a:off x="610303" y="1323379"/>
            <a:ext cx="10971395" cy="444849"/>
          </a:xfrm>
          <a:prstGeom prst="rect">
            <a:avLst/>
          </a:prstGeom>
          <a:noFill/>
          <a:ln>
            <a:noFill/>
          </a:ln>
        </p:spPr>
        <p:txBody>
          <a:bodyPr spcFirstLastPara="1" wrap="square" lIns="119806" tIns="59879" rIns="119806" bIns="59879" anchor="t" anchorCtr="0">
            <a:noAutofit/>
          </a:bodyPr>
          <a:lstStyle/>
          <a:p>
            <a:pPr marL="84285">
              <a:buClr>
                <a:srgbClr val="FFFFFF"/>
              </a:buClr>
              <a:buSzPts val="3300"/>
            </a:pPr>
            <a:r>
              <a:rPr lang="en-US" sz="3245" u="sng">
                <a:solidFill>
                  <a:srgbClr val="FFFFFF"/>
                </a:solidFill>
              </a:rPr>
              <a:t>What does this cost?</a:t>
            </a:r>
            <a:endParaRPr/>
          </a:p>
          <a:p>
            <a:pPr>
              <a:buSzPts val="3300"/>
            </a:pPr>
            <a:endParaRPr sz="3245" u="sng">
              <a:solidFill>
                <a:srgbClr val="FFFFFF"/>
              </a:solidFill>
            </a:endParaRPr>
          </a:p>
        </p:txBody>
      </p:sp>
      <p:pic>
        <p:nvPicPr>
          <p:cNvPr id="261" name="Google Shape;261;p41" descr="A screenshot of a cell phone&#10;&#10;Description automatically generated"/>
          <p:cNvPicPr preferRelativeResize="0"/>
          <p:nvPr/>
        </p:nvPicPr>
        <p:blipFill rotWithShape="1">
          <a:blip r:embed="rId3">
            <a:alphaModFix/>
          </a:blip>
          <a:srcRect/>
          <a:stretch/>
        </p:blipFill>
        <p:spPr>
          <a:xfrm>
            <a:off x="5119746" y="224362"/>
            <a:ext cx="6531565" cy="641129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65"/>
        <p:cNvGrpSpPr/>
        <p:nvPr/>
      </p:nvGrpSpPr>
      <p:grpSpPr>
        <a:xfrm>
          <a:off x="0" y="0"/>
          <a:ext cx="0" cy="0"/>
          <a:chOff x="0" y="0"/>
          <a:chExt cx="0" cy="0"/>
        </a:xfrm>
      </p:grpSpPr>
      <p:pic>
        <p:nvPicPr>
          <p:cNvPr id="266" name="Google Shape;266;p42" descr="C:\Users\Robin\Documents\Rotary\AMclub\Report 2017\Pics 17\Adaptive bike one.jpg"/>
          <p:cNvPicPr preferRelativeResize="0">
            <a:picLocks noGrp="1"/>
          </p:cNvPicPr>
          <p:nvPr>
            <p:ph type="body" idx="1"/>
          </p:nvPr>
        </p:nvPicPr>
        <p:blipFill rotWithShape="1">
          <a:blip r:embed="rId3">
            <a:alphaModFix/>
          </a:blip>
          <a:srcRect/>
          <a:stretch/>
        </p:blipFill>
        <p:spPr>
          <a:xfrm>
            <a:off x="3778032" y="2162380"/>
            <a:ext cx="4917717" cy="3124013"/>
          </a:xfrm>
          <a:prstGeom prst="rect">
            <a:avLst/>
          </a:prstGeom>
          <a:noFill/>
          <a:ln>
            <a:noFill/>
          </a:ln>
        </p:spPr>
      </p:pic>
      <p:sp>
        <p:nvSpPr>
          <p:cNvPr id="267" name="Google Shape;267;p42"/>
          <p:cNvSpPr txBox="1"/>
          <p:nvPr/>
        </p:nvSpPr>
        <p:spPr>
          <a:xfrm>
            <a:off x="813216" y="1395179"/>
            <a:ext cx="10768481" cy="586889"/>
          </a:xfrm>
          <a:prstGeom prst="rect">
            <a:avLst/>
          </a:prstGeom>
          <a:noFill/>
          <a:ln>
            <a:noFill/>
          </a:ln>
        </p:spPr>
        <p:txBody>
          <a:bodyPr spcFirstLastPara="1" wrap="square" lIns="119806" tIns="59879" rIns="119806" bIns="59879" anchor="t" anchorCtr="0">
            <a:noAutofit/>
          </a:bodyPr>
          <a:lstStyle/>
          <a:p>
            <a:pPr defTabSz="899038">
              <a:buClr>
                <a:srgbClr val="FFFFFF"/>
              </a:buClr>
              <a:buSzPts val="3200"/>
            </a:pPr>
            <a:r>
              <a:rPr lang="en-US" sz="3146" kern="0">
                <a:solidFill>
                  <a:srgbClr val="FFFFFF"/>
                </a:solidFill>
                <a:latin typeface="Arial"/>
                <a:ea typeface="Arial"/>
                <a:cs typeface="Arial"/>
                <a:sym typeface="Arial"/>
              </a:rPr>
              <a:t>Can you see yourself doing this?</a:t>
            </a:r>
            <a:endParaRPr sz="1376" kern="0">
              <a:solidFill>
                <a:srgbClr val="000000"/>
              </a:solidFill>
              <a:latin typeface="Arial"/>
              <a:ea typeface="Arial"/>
              <a:cs typeface="Arial"/>
              <a:sym typeface="Arial"/>
            </a:endParaRPr>
          </a:p>
        </p:txBody>
      </p:sp>
      <p:pic>
        <p:nvPicPr>
          <p:cNvPr id="268" name="Google Shape;268;p42" descr="C:\Users\Robin\Documents\Rotary\AMclub\Report 2016\2016 pics\Dictionaries.JPG"/>
          <p:cNvPicPr preferRelativeResize="0"/>
          <p:nvPr/>
        </p:nvPicPr>
        <p:blipFill rotWithShape="1">
          <a:blip r:embed="rId4">
            <a:alphaModFix/>
          </a:blip>
          <a:srcRect/>
          <a:stretch/>
        </p:blipFill>
        <p:spPr>
          <a:xfrm rot="-419995">
            <a:off x="202913" y="2867235"/>
            <a:ext cx="3294108" cy="2354197"/>
          </a:xfrm>
          <a:prstGeom prst="rect">
            <a:avLst/>
          </a:prstGeom>
          <a:noFill/>
          <a:ln>
            <a:noFill/>
          </a:ln>
        </p:spPr>
      </p:pic>
      <p:sp>
        <p:nvSpPr>
          <p:cNvPr id="269" name="Google Shape;269;p42"/>
          <p:cNvSpPr txBox="1"/>
          <p:nvPr/>
        </p:nvSpPr>
        <p:spPr>
          <a:xfrm>
            <a:off x="507285" y="596011"/>
            <a:ext cx="11684715" cy="508845"/>
          </a:xfrm>
          <a:prstGeom prst="rect">
            <a:avLst/>
          </a:prstGeom>
          <a:noFill/>
          <a:ln>
            <a:noFill/>
          </a:ln>
        </p:spPr>
        <p:txBody>
          <a:bodyPr spcFirstLastPara="1" wrap="square" lIns="0" tIns="0" rIns="0" bIns="0" anchor="ctr" anchorCtr="0">
            <a:noAutofit/>
          </a:bodyPr>
          <a:lstStyle/>
          <a:p>
            <a:pPr defTabSz="899038">
              <a:buClr>
                <a:srgbClr val="FFFFFF"/>
              </a:buClr>
              <a:buSzPts val="4200"/>
            </a:pPr>
            <a:r>
              <a:rPr lang="en-US" sz="4129" kern="0">
                <a:solidFill>
                  <a:srgbClr val="FFFFFF"/>
                </a:solidFill>
                <a:latin typeface="Arial"/>
                <a:ea typeface="Arial"/>
                <a:cs typeface="Arial"/>
                <a:sym typeface="Arial"/>
              </a:rPr>
              <a:t>Is This for Me?</a:t>
            </a:r>
            <a:endParaRPr sz="1376" kern="0">
              <a:solidFill>
                <a:srgbClr val="000000"/>
              </a:solidFill>
              <a:latin typeface="Arial"/>
              <a:ea typeface="Arial"/>
              <a:cs typeface="Arial"/>
              <a:sym typeface="Arial"/>
            </a:endParaRPr>
          </a:p>
        </p:txBody>
      </p:sp>
      <p:pic>
        <p:nvPicPr>
          <p:cNvPr id="270" name="Google Shape;270;p42"/>
          <p:cNvPicPr preferRelativeResize="0"/>
          <p:nvPr/>
        </p:nvPicPr>
        <p:blipFill rotWithShape="1">
          <a:blip r:embed="rId5">
            <a:alphaModFix/>
          </a:blip>
          <a:srcRect/>
          <a:stretch/>
        </p:blipFill>
        <p:spPr>
          <a:xfrm rot="360003">
            <a:off x="9074193" y="2881133"/>
            <a:ext cx="2967951" cy="22259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Is This for Me?</a:t>
            </a:r>
            <a:endParaRPr/>
          </a:p>
        </p:txBody>
      </p:sp>
      <p:sp>
        <p:nvSpPr>
          <p:cNvPr id="276" name="Google Shape;276;p43"/>
          <p:cNvSpPr txBox="1"/>
          <p:nvPr/>
        </p:nvSpPr>
        <p:spPr>
          <a:xfrm>
            <a:off x="813216" y="2072598"/>
            <a:ext cx="9956961" cy="2464758"/>
          </a:xfrm>
          <a:prstGeom prst="rect">
            <a:avLst/>
          </a:prstGeom>
          <a:noFill/>
          <a:ln>
            <a:noFill/>
          </a:ln>
        </p:spPr>
        <p:txBody>
          <a:bodyPr spcFirstLastPara="1" wrap="square" lIns="119806" tIns="59879" rIns="119806" bIns="59879" anchor="t" anchorCtr="0">
            <a:noAutofit/>
          </a:bodyPr>
          <a:lstStyle/>
          <a:p>
            <a:pPr marL="305923" indent="-305923" defTabSz="899038">
              <a:buClr>
                <a:srgbClr val="FFFFFF"/>
              </a:buClr>
              <a:buSzPts val="3200"/>
            </a:pPr>
            <a:r>
              <a:rPr lang="en-US" sz="3146" u="sng" kern="0">
                <a:solidFill>
                  <a:srgbClr val="FFFFFF"/>
                </a:solidFill>
                <a:latin typeface="Arial"/>
                <a:ea typeface="Arial"/>
                <a:cs typeface="Arial"/>
                <a:sym typeface="Arial"/>
              </a:rPr>
              <a:t>Why did we become Rotarians?</a:t>
            </a:r>
            <a:endParaRPr sz="1376" kern="0">
              <a:solidFill>
                <a:srgbClr val="000000"/>
              </a:solidFill>
              <a:latin typeface="Arial"/>
              <a:ea typeface="Arial"/>
              <a:cs typeface="Arial"/>
              <a:sym typeface="Arial"/>
            </a:endParaRPr>
          </a:p>
          <a:p>
            <a:pPr marL="305923" indent="-305923" defTabSz="899038">
              <a:buClr>
                <a:srgbClr val="958D85"/>
              </a:buClr>
              <a:buSzPts val="1100"/>
            </a:pPr>
            <a:endParaRPr sz="1082" u="sng" kern="0">
              <a:solidFill>
                <a:srgbClr val="FFFFFF"/>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For the opportunity to help others</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For fellowship and fun</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To develop professional relationships</a:t>
            </a:r>
            <a:endParaRPr sz="1376" kern="0">
              <a:solidFill>
                <a:srgbClr val="000000"/>
              </a:solidFill>
              <a:latin typeface="Arial"/>
              <a:ea typeface="Arial"/>
              <a:cs typeface="Arial"/>
              <a:sym typeface="Arial"/>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Is This for Me?</a:t>
            </a:r>
            <a:endParaRPr/>
          </a:p>
        </p:txBody>
      </p:sp>
      <p:sp>
        <p:nvSpPr>
          <p:cNvPr id="283" name="Google Shape;283;p44"/>
          <p:cNvSpPr txBox="1"/>
          <p:nvPr/>
        </p:nvSpPr>
        <p:spPr>
          <a:xfrm>
            <a:off x="813204" y="2751580"/>
            <a:ext cx="9956961" cy="2298986"/>
          </a:xfrm>
          <a:prstGeom prst="rect">
            <a:avLst/>
          </a:prstGeom>
          <a:noFill/>
          <a:ln>
            <a:noFill/>
          </a:ln>
        </p:spPr>
        <p:txBody>
          <a:bodyPr spcFirstLastPara="1" wrap="square" lIns="119806" tIns="59879" rIns="119806" bIns="59879" anchor="t" anchorCtr="0">
            <a:noAutofit/>
          </a:bodyPr>
          <a:lstStyle/>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Is this for </a:t>
            </a:r>
            <a:r>
              <a:rPr lang="en-US" sz="3343" b="1" i="1" kern="0">
                <a:solidFill>
                  <a:srgbClr val="0000FF"/>
                </a:solidFill>
                <a:latin typeface="Arial"/>
                <a:ea typeface="Arial"/>
                <a:cs typeface="Arial"/>
                <a:sym typeface="Arial"/>
              </a:rPr>
              <a:t>you</a:t>
            </a:r>
            <a:r>
              <a:rPr lang="en-US" sz="3146" kern="0">
                <a:solidFill>
                  <a:srgbClr val="FFFFFF"/>
                </a:solidFill>
                <a:latin typeface="Arial"/>
                <a:ea typeface="Arial"/>
                <a:cs typeface="Arial"/>
                <a:sym typeface="Arial"/>
              </a:rPr>
              <a:t>?</a:t>
            </a:r>
            <a:endParaRPr sz="1868" kern="0">
              <a:solidFill>
                <a:srgbClr val="000000"/>
              </a:solidFill>
              <a:latin typeface="Arial"/>
              <a:ea typeface="Arial"/>
              <a:cs typeface="Arial"/>
              <a:sym typeface="Arial"/>
            </a:endParaRPr>
          </a:p>
          <a:p>
            <a:pPr marL="449519" indent="-424546" defTabSz="899038">
              <a:buClr>
                <a:srgbClr val="FFFFFF"/>
              </a:buClr>
              <a:buSzPts val="3200"/>
              <a:buFont typeface="Arial"/>
              <a:buChar char="●"/>
            </a:pPr>
            <a:r>
              <a:rPr lang="en-US" sz="3146" kern="0">
                <a:solidFill>
                  <a:srgbClr val="FFFFFF"/>
                </a:solidFill>
                <a:latin typeface="Arial"/>
                <a:ea typeface="Arial"/>
                <a:cs typeface="Arial"/>
                <a:sym typeface="Arial"/>
              </a:rPr>
              <a:t>Join us for a meeting, and then ...</a:t>
            </a:r>
            <a:endParaRPr sz="1376" kern="0">
              <a:solidFill>
                <a:srgbClr val="000000"/>
              </a:solidFill>
              <a:latin typeface="Arial"/>
              <a:ea typeface="Arial"/>
              <a:cs typeface="Arial"/>
              <a:sym typeface="Arial"/>
            </a:endParaRPr>
          </a:p>
          <a:p>
            <a:pPr marL="449519" indent="-449519" defTabSz="899038">
              <a:buClr>
                <a:srgbClr val="FFFFFF"/>
              </a:buClr>
              <a:buSzPts val="3200"/>
            </a:pPr>
            <a:br>
              <a:rPr lang="en-US" sz="3146" kern="0">
                <a:solidFill>
                  <a:srgbClr val="FFFFFF"/>
                </a:solidFill>
                <a:latin typeface="Arial"/>
                <a:ea typeface="Arial"/>
                <a:cs typeface="Arial"/>
                <a:sym typeface="Arial"/>
              </a:rPr>
            </a:br>
            <a:r>
              <a:rPr lang="en-US" sz="3146" kern="0">
                <a:solidFill>
                  <a:srgbClr val="FFFFFF"/>
                </a:solidFill>
                <a:latin typeface="Arial"/>
                <a:ea typeface="Arial"/>
                <a:cs typeface="Arial"/>
                <a:sym typeface="Arial"/>
              </a:rPr>
              <a:t>          Answer for Yourself</a:t>
            </a:r>
            <a:endParaRPr sz="1376" kern="0">
              <a:solidFill>
                <a:srgbClr val="000000"/>
              </a:solidFill>
              <a:latin typeface="Arial"/>
              <a:ea typeface="Arial"/>
              <a:cs typeface="Arial"/>
              <a:sym typeface="Arial"/>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9655629" cy="1766888"/>
          </a:xfrm>
          <a:prstGeom prst="rect">
            <a:avLst/>
          </a:prstGeom>
          <a:solidFill>
            <a:srgbClr val="043671"/>
          </a:solidFill>
          <a:ln w="9525">
            <a:noFill/>
            <a:miter lim="800000"/>
            <a:headEnd/>
            <a:tailEnd/>
          </a:ln>
        </p:spPr>
        <p:txBody>
          <a:bodyPr wrap="none" anchor="ctr"/>
          <a:lstStyle/>
          <a:p>
            <a:pPr algn="ctr"/>
            <a:r>
              <a:rPr lang="en-US" altLang="en-US" sz="5400" dirty="0">
                <a:solidFill>
                  <a:srgbClr val="FEBC16"/>
                </a:solidFill>
              </a:rPr>
              <a:t>Why are we here &amp; </a:t>
            </a:r>
          </a:p>
          <a:p>
            <a:pPr algn="ctr"/>
            <a:r>
              <a:rPr lang="en-US" altLang="en-US" sz="5400" dirty="0">
                <a:solidFill>
                  <a:srgbClr val="FEBC16"/>
                </a:solidFill>
              </a:rPr>
              <a:t>what will you take away</a:t>
            </a:r>
          </a:p>
        </p:txBody>
      </p:sp>
      <p:sp>
        <p:nvSpPr>
          <p:cNvPr id="71682" name="Rectangle 4"/>
          <p:cNvSpPr>
            <a:spLocks noChangeArrowheads="1"/>
          </p:cNvSpPr>
          <p:nvPr/>
        </p:nvSpPr>
        <p:spPr bwMode="auto">
          <a:xfrm>
            <a:off x="1905000" y="4648200"/>
            <a:ext cx="8740470" cy="1446550"/>
          </a:xfrm>
          <a:prstGeom prst="rect">
            <a:avLst/>
          </a:prstGeom>
          <a:noFill/>
          <a:ln w="9525">
            <a:noFill/>
            <a:miter lim="800000"/>
            <a:headEnd/>
            <a:tailEnd/>
          </a:ln>
        </p:spPr>
        <p:txBody>
          <a:bodyPr wrap="none">
            <a:spAutoFit/>
          </a:bodyPr>
          <a:lstStyle/>
          <a:p>
            <a:pPr eaLnBrk="0" hangingPunct="0"/>
            <a:r>
              <a:rPr lang="en-US" altLang="ja-JP" sz="4800" dirty="0">
                <a:solidFill>
                  <a:schemeClr val="bg1"/>
                </a:solidFill>
                <a:ea typeface="MS PGothic" pitchFamily="34" charset="-128"/>
              </a:rPr>
              <a:t>Hugh Dawkins</a:t>
            </a:r>
          </a:p>
          <a:p>
            <a:pPr eaLnBrk="0" hangingPunct="0"/>
            <a:r>
              <a:rPr lang="en-US" altLang="ja-JP" sz="4000" dirty="0">
                <a:solidFill>
                  <a:schemeClr val="bg1"/>
                </a:solidFill>
                <a:ea typeface="MS PGothic" pitchFamily="34" charset="-128"/>
              </a:rPr>
              <a:t>Zone 33 Assistant Rotary Coordinator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273097504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507285" y="596011"/>
            <a:ext cx="11684715" cy="508845"/>
          </a:xfrm>
          <a:prstGeom prst="rect">
            <a:avLst/>
          </a:prstGeom>
          <a:noFill/>
          <a:ln>
            <a:noFill/>
          </a:ln>
        </p:spPr>
        <p:txBody>
          <a:bodyPr spcFirstLastPara="1" wrap="square" lIns="0" tIns="0" rIns="0" bIns="0" anchor="ctr" anchorCtr="0">
            <a:noAutofit/>
          </a:bodyPr>
          <a:lstStyle/>
          <a:p>
            <a:pPr>
              <a:buClr>
                <a:srgbClr val="FFFFFF"/>
              </a:buClr>
              <a:buSzPts val="4200"/>
            </a:pPr>
            <a:r>
              <a:rPr lang="en-US" sz="4129">
                <a:solidFill>
                  <a:srgbClr val="FFFFFF"/>
                </a:solidFill>
              </a:rPr>
              <a:t>Is This for Me?</a:t>
            </a:r>
            <a:endParaRPr/>
          </a:p>
        </p:txBody>
      </p:sp>
      <p:sp>
        <p:nvSpPr>
          <p:cNvPr id="289" name="Google Shape;289;p45"/>
          <p:cNvSpPr txBox="1">
            <a:spLocks noGrp="1"/>
          </p:cNvSpPr>
          <p:nvPr>
            <p:ph type="body" idx="1"/>
          </p:nvPr>
        </p:nvSpPr>
        <p:spPr>
          <a:xfrm>
            <a:off x="507285" y="2851476"/>
            <a:ext cx="10972956" cy="816337"/>
          </a:xfrm>
          <a:prstGeom prst="rect">
            <a:avLst/>
          </a:prstGeom>
          <a:noFill/>
          <a:ln>
            <a:noFill/>
          </a:ln>
        </p:spPr>
        <p:txBody>
          <a:bodyPr spcFirstLastPara="1" wrap="square" lIns="119806" tIns="59879" rIns="119806" bIns="59879" anchor="t" anchorCtr="0">
            <a:noAutofit/>
          </a:bodyPr>
          <a:lstStyle/>
          <a:p>
            <a:pPr algn="ctr">
              <a:buClr>
                <a:srgbClr val="FFFFFF"/>
              </a:buClr>
              <a:buSzPts val="6300"/>
            </a:pPr>
            <a:r>
              <a:rPr lang="en-US" sz="6194">
                <a:solidFill>
                  <a:srgbClr val="FFFFFF"/>
                </a:solidFill>
                <a:latin typeface="Georgia"/>
                <a:ea typeface="Georgia"/>
                <a:cs typeface="Georgia"/>
                <a:sym typeface="Georgia"/>
              </a:rPr>
              <a:t>Questions??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293"/>
        <p:cNvGrpSpPr/>
        <p:nvPr/>
      </p:nvGrpSpPr>
      <p:grpSpPr>
        <a:xfrm>
          <a:off x="0" y="0"/>
          <a:ext cx="0" cy="0"/>
          <a:chOff x="0" y="0"/>
          <a:chExt cx="0" cy="0"/>
        </a:xfrm>
      </p:grpSpPr>
      <p:sp>
        <p:nvSpPr>
          <p:cNvPr id="294" name="Google Shape;294;p46"/>
          <p:cNvSpPr txBox="1">
            <a:spLocks noGrp="1"/>
          </p:cNvSpPr>
          <p:nvPr>
            <p:ph type="ctrTitle"/>
          </p:nvPr>
        </p:nvSpPr>
        <p:spPr>
          <a:xfrm>
            <a:off x="0" y="2224005"/>
            <a:ext cx="12216974" cy="944329"/>
          </a:xfrm>
          <a:prstGeom prst="rect">
            <a:avLst/>
          </a:prstGeom>
          <a:solidFill>
            <a:srgbClr val="00246C"/>
          </a:solidFill>
          <a:ln>
            <a:noFill/>
          </a:ln>
          <a:effectLst>
            <a:outerShdw blurRad="63500" dist="50798" dir="2700000">
              <a:srgbClr val="808080">
                <a:alpha val="38823"/>
              </a:srgbClr>
            </a:outerShdw>
          </a:effectLst>
        </p:spPr>
        <p:txBody>
          <a:bodyPr spcFirstLastPara="1" wrap="square" lIns="718863" tIns="0" rIns="0" bIns="119782" anchor="b" anchorCtr="0">
            <a:noAutofit/>
          </a:bodyPr>
          <a:lstStyle/>
          <a:p>
            <a:pPr>
              <a:buClr>
                <a:srgbClr val="FFFFFF"/>
              </a:buClr>
              <a:buSzPts val="5700"/>
            </a:pPr>
            <a:r>
              <a:rPr lang="en-US" sz="5604">
                <a:solidFill>
                  <a:srgbClr val="FFFFFF"/>
                </a:solidFill>
              </a:rPr>
              <a:t>Thank You for Attending!</a:t>
            </a:r>
            <a:endParaRPr/>
          </a:p>
        </p:txBody>
      </p:sp>
      <p:sp>
        <p:nvSpPr>
          <p:cNvPr id="295" name="Google Shape;295;p46"/>
          <p:cNvSpPr txBox="1">
            <a:spLocks noGrp="1"/>
          </p:cNvSpPr>
          <p:nvPr>
            <p:ph type="subTitle" idx="1"/>
          </p:nvPr>
        </p:nvSpPr>
        <p:spPr>
          <a:xfrm>
            <a:off x="482310" y="3538261"/>
            <a:ext cx="11074413" cy="1161292"/>
          </a:xfrm>
          <a:prstGeom prst="rect">
            <a:avLst/>
          </a:prstGeom>
          <a:noFill/>
          <a:ln>
            <a:noFill/>
          </a:ln>
        </p:spPr>
        <p:txBody>
          <a:bodyPr spcFirstLastPara="1" wrap="square" lIns="0" tIns="0" rIns="0" bIns="0" anchor="t" anchorCtr="0">
            <a:noAutofit/>
          </a:bodyPr>
          <a:lstStyle/>
          <a:p>
            <a:pPr>
              <a:buClr>
                <a:srgbClr val="FFFFFF"/>
              </a:buClr>
              <a:buSzPts val="2500"/>
            </a:pPr>
            <a:r>
              <a:rPr lang="en-US" sz="2458">
                <a:solidFill>
                  <a:srgbClr val="FFFFFF"/>
                </a:solidFill>
                <a:latin typeface="Georgia"/>
                <a:ea typeface="Georgia"/>
                <a:cs typeface="Georgia"/>
                <a:sym typeface="Georgia"/>
              </a:rPr>
              <a:t>Newark Morning Rotary</a:t>
            </a:r>
            <a:endParaRPr/>
          </a:p>
          <a:p>
            <a:pPr>
              <a:buClr>
                <a:srgbClr val="FFFFFF"/>
              </a:buClr>
              <a:buSzPts val="2500"/>
            </a:pPr>
            <a:r>
              <a:rPr lang="en-US" sz="2458">
                <a:solidFill>
                  <a:srgbClr val="FFFFFF"/>
                </a:solidFill>
                <a:latin typeface="Georgia"/>
                <a:ea typeface="Georgia"/>
                <a:cs typeface="Georgia"/>
                <a:sym typeface="Georgia"/>
              </a:rPr>
              <a:t>Discover Rotary Hour</a:t>
            </a:r>
            <a:endParaRPr/>
          </a:p>
          <a:p>
            <a:pPr>
              <a:buClr>
                <a:srgbClr val="FFFFFF"/>
              </a:buClr>
              <a:buSzPts val="2500"/>
            </a:pPr>
            <a:r>
              <a:rPr lang="en-US" sz="2458">
                <a:solidFill>
                  <a:srgbClr val="FFFFFF"/>
                </a:solidFill>
                <a:latin typeface="Georgia"/>
                <a:ea typeface="Georgia"/>
                <a:cs typeface="Georgia"/>
                <a:sym typeface="Georgia"/>
              </a:rPr>
              <a:t>September 23, 2023</a:t>
            </a:r>
            <a:endParaRPr/>
          </a:p>
          <a:p>
            <a:pPr>
              <a:buSzPts val="2500"/>
            </a:pPr>
            <a:endParaRPr sz="2458">
              <a:solidFill>
                <a:srgbClr val="FFFFFF"/>
              </a:solidFill>
              <a:latin typeface="Georgia"/>
              <a:ea typeface="Georgia"/>
              <a:cs typeface="Georgia"/>
              <a:sym typeface="Georgia"/>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695326" y="2990850"/>
            <a:ext cx="9655629" cy="1766888"/>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dirty="0">
                <a:solidFill>
                  <a:srgbClr val="FEBC16"/>
                </a:solidFill>
                <a:latin typeface="Arial" charset="0"/>
                <a:cs typeface="Arial" charset="0"/>
              </a:rPr>
              <a:t>How to make my club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“Irresistible”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117713620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ke your Rotary club irresistible!">
            <a:hlinkClick r:id="" action="ppaction://media"/>
            <a:extLst>
              <a:ext uri="{FF2B5EF4-FFF2-40B4-BE49-F238E27FC236}">
                <a16:creationId xmlns:a16="http://schemas.microsoft.com/office/drawing/2014/main" id="{3A613DAF-45B1-E0B5-E0E1-5E9BF095C2D9}"/>
              </a:ext>
            </a:extLst>
          </p:cNvPr>
          <p:cNvPicPr>
            <a:picLocks noRot="1" noChangeAspect="1"/>
          </p:cNvPicPr>
          <p:nvPr>
            <a:videoFile r:link="rId1"/>
          </p:nvPr>
        </p:nvPicPr>
        <p:blipFill>
          <a:blip r:embed="rId4"/>
          <a:stretch>
            <a:fillRect/>
          </a:stretch>
        </p:blipFill>
        <p:spPr>
          <a:xfrm>
            <a:off x="26973" y="0"/>
            <a:ext cx="12165027" cy="6873240"/>
          </a:xfrm>
          <a:prstGeom prst="rect">
            <a:avLst/>
          </a:prstGeom>
        </p:spPr>
      </p:pic>
    </p:spTree>
    <p:extLst>
      <p:ext uri="{BB962C8B-B14F-4D97-AF65-F5344CB8AC3E}">
        <p14:creationId xmlns:p14="http://schemas.microsoft.com/office/powerpoint/2010/main" val="25359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56490"/>
            <a:ext cx="10058400" cy="3448911"/>
          </a:xfrm>
          <a:prstGeom prst="rect">
            <a:avLst/>
          </a:prstGeom>
        </p:spPr>
      </p:pic>
    </p:spTree>
    <p:extLst>
      <p:ext uri="{BB962C8B-B14F-4D97-AF65-F5344CB8AC3E}">
        <p14:creationId xmlns:p14="http://schemas.microsoft.com/office/powerpoint/2010/main" val="147088150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9655629" cy="1766888"/>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dirty="0">
                <a:solidFill>
                  <a:srgbClr val="FEBC16"/>
                </a:solidFill>
                <a:latin typeface="Arial" charset="0"/>
                <a:cs typeface="Arial" charset="0"/>
              </a:rPr>
              <a:t>How do I find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dirty="0">
                <a:solidFill>
                  <a:srgbClr val="FEBC16"/>
                </a:solidFill>
                <a:latin typeface="Arial" charset="0"/>
                <a:cs typeface="Arial" charset="0"/>
              </a:rPr>
              <a:t>prospective members</a:t>
            </a:r>
            <a:endPar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endParaRPr>
          </a:p>
        </p:txBody>
      </p:sp>
      <p:sp>
        <p:nvSpPr>
          <p:cNvPr id="71682" name="Rectangle 4"/>
          <p:cNvSpPr>
            <a:spLocks noChangeArrowheads="1"/>
          </p:cNvSpPr>
          <p:nvPr/>
        </p:nvSpPr>
        <p:spPr bwMode="auto">
          <a:xfrm>
            <a:off x="1905000" y="4648200"/>
            <a:ext cx="6519734" cy="156966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8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DGN Dale Kerns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4800" dirty="0">
                <a:solidFill>
                  <a:srgbClr val="FFFFFF"/>
                </a:solidFill>
                <a:latin typeface="Arial" charset="0"/>
                <a:ea typeface="MS PGothic" pitchFamily="34" charset="-128"/>
                <a:cs typeface="Arial" charset="0"/>
              </a:rPr>
              <a:t>North East Rotary Club</a:t>
            </a:r>
            <a:endParaRPr kumimoji="0" lang="en-US" altLang="ja-JP" sz="40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386708879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F0FF9-B2CD-6DFD-4C3D-0246696BCAB4}"/>
              </a:ext>
            </a:extLst>
          </p:cNvPr>
          <p:cNvSpPr txBox="1"/>
          <p:nvPr/>
        </p:nvSpPr>
        <p:spPr>
          <a:xfrm>
            <a:off x="1066800" y="533401"/>
            <a:ext cx="10134600" cy="45243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charset="0"/>
                <a:ea typeface="+mn-ea"/>
                <a:cs typeface="Arial" charset="0"/>
              </a:rPr>
              <a:t>What are the first steps to grow my club?</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EEECE1"/>
                </a:solidFill>
                <a:effectLst/>
                <a:uLnTx/>
                <a:uFillTx/>
                <a:latin typeface="Arial" panose="020B0604020202020204" pitchFamily="34" charset="0"/>
                <a:ea typeface="+mn-ea"/>
                <a:cs typeface="Arial" panose="020B0604020202020204" pitchFamily="34" charset="0"/>
              </a:rPr>
              <a:t>"Who do You Know?"</a:t>
            </a:r>
            <a:br>
              <a:rPr kumimoji="0" lang="en-US" sz="4800" b="0" i="0" u="none" strike="noStrike" kern="1200" cap="none" spc="0" normalizeH="0" baseline="0" noProof="0" dirty="0">
                <a:ln>
                  <a:noFill/>
                </a:ln>
                <a:solidFill>
                  <a:srgbClr val="EEECE1"/>
                </a:solidFill>
                <a:effectLst/>
                <a:uLnTx/>
                <a:uFillTx/>
                <a:latin typeface="Arial" panose="020B0604020202020204" pitchFamily="34" charset="0"/>
                <a:ea typeface="+mn-ea"/>
                <a:cs typeface="Arial" panose="020B0604020202020204" pitchFamily="34" charset="0"/>
              </a:rPr>
            </a:br>
            <a:r>
              <a:rPr kumimoji="0" lang="en-US" sz="4800" b="0" i="0" u="none" strike="noStrike" kern="1200" cap="none" spc="0" normalizeH="0" baseline="0" noProof="0" dirty="0">
                <a:ln>
                  <a:noFill/>
                </a:ln>
                <a:solidFill>
                  <a:srgbClr val="EEECE1"/>
                </a:solidFill>
                <a:effectLst/>
                <a:uLnTx/>
                <a:uFillTx/>
                <a:latin typeface="Arial" panose="020B0604020202020204" pitchFamily="34" charset="0"/>
                <a:ea typeface="+mn-ea"/>
                <a:cs typeface="Arial" panose="020B0604020202020204" pitchFamily="34" charset="0"/>
              </a:rPr>
              <a:t>Club Assembly Exercise</a:t>
            </a:r>
          </a:p>
        </p:txBody>
      </p:sp>
    </p:spTree>
    <p:extLst>
      <p:ext uri="{BB962C8B-B14F-4D97-AF65-F5344CB8AC3E}">
        <p14:creationId xmlns:p14="http://schemas.microsoft.com/office/powerpoint/2010/main" val="26765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56490"/>
            <a:ext cx="10058400" cy="3448911"/>
          </a:xfrm>
          <a:prstGeom prst="rect">
            <a:avLst/>
          </a:prstGeom>
        </p:spPr>
      </p:pic>
    </p:spTree>
    <p:extLst>
      <p:ext uri="{BB962C8B-B14F-4D97-AF65-F5344CB8AC3E}">
        <p14:creationId xmlns:p14="http://schemas.microsoft.com/office/powerpoint/2010/main" val="915459039"/>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10971809" cy="1766888"/>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How to</a:t>
            </a:r>
            <a:endParaRPr lang="en-US" altLang="en-US" sz="5400" dirty="0">
              <a:solidFill>
                <a:srgbClr val="FEBC16"/>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Onboard &amp; Involve new members</a:t>
            </a:r>
          </a:p>
        </p:txBody>
      </p:sp>
      <p:sp>
        <p:nvSpPr>
          <p:cNvPr id="71682" name="Rectangle 4"/>
          <p:cNvSpPr>
            <a:spLocks noChangeArrowheads="1"/>
          </p:cNvSpPr>
          <p:nvPr/>
        </p:nvSpPr>
        <p:spPr bwMode="auto">
          <a:xfrm>
            <a:off x="1905000" y="4648200"/>
            <a:ext cx="5625258" cy="156966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8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DGE </a:t>
            </a:r>
            <a:r>
              <a:rPr lang="en-US" altLang="ja-JP" sz="4800" dirty="0">
                <a:solidFill>
                  <a:srgbClr val="FFFFFF"/>
                </a:solidFill>
                <a:latin typeface="Arial" charset="0"/>
                <a:ea typeface="MS PGothic" pitchFamily="34" charset="-128"/>
                <a:cs typeface="Arial" charset="0"/>
              </a:rPr>
              <a:t>Randy Smith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8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ARC Hugh Dawkins</a:t>
            </a:r>
            <a:endParaRPr kumimoji="0" lang="en-US" altLang="ja-JP" sz="40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34584836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a:extLst>
              <a:ext uri="{FF2B5EF4-FFF2-40B4-BE49-F238E27FC236}">
                <a16:creationId xmlns:a16="http://schemas.microsoft.com/office/drawing/2014/main" id="{D36437A7-E4B9-4B5C-8405-2037326E7014}"/>
              </a:ext>
            </a:extLst>
          </p:cNvPr>
          <p:cNvSpPr>
            <a:spLocks noChangeArrowheads="1"/>
          </p:cNvSpPr>
          <p:nvPr/>
        </p:nvSpPr>
        <p:spPr bwMode="auto">
          <a:xfrm>
            <a:off x="1658472" y="1236815"/>
            <a:ext cx="8930528" cy="466865"/>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65627" fontAlgn="base">
              <a:lnSpc>
                <a:spcPct val="100000"/>
              </a:lnSpc>
              <a:spcBef>
                <a:spcPct val="0"/>
              </a:spcBef>
              <a:spcAft>
                <a:spcPct val="0"/>
              </a:spcAft>
              <a:buNone/>
              <a:defRPr/>
            </a:pPr>
            <a:r>
              <a:rPr lang="en-US" altLang="en-US" sz="1310" dirty="0">
                <a:solidFill>
                  <a:srgbClr val="000000"/>
                </a:solidFill>
                <a:latin typeface="Arial" panose="020B0604020202020204" pitchFamily="34" charset="0"/>
                <a:cs typeface="Arial" panose="020B0604020202020204" pitchFamily="34" charset="0"/>
              </a:rPr>
              <a:t>v</a:t>
            </a:r>
          </a:p>
        </p:txBody>
      </p:sp>
      <p:sp>
        <p:nvSpPr>
          <p:cNvPr id="8194" name="Title 1">
            <a:extLst>
              <a:ext uri="{FF2B5EF4-FFF2-40B4-BE49-F238E27FC236}">
                <a16:creationId xmlns:a16="http://schemas.microsoft.com/office/drawing/2014/main" id="{CFB15656-7194-4E14-9C3E-4428F26C0759}"/>
              </a:ext>
            </a:extLst>
          </p:cNvPr>
          <p:cNvSpPr>
            <a:spLocks/>
          </p:cNvSpPr>
          <p:nvPr/>
        </p:nvSpPr>
        <p:spPr bwMode="auto">
          <a:xfrm>
            <a:off x="2157693" y="1265705"/>
            <a:ext cx="6378949" cy="388284"/>
          </a:xfrm>
          <a:prstGeom prst="rect">
            <a:avLst/>
          </a:prstGeom>
          <a:noFill/>
          <a:ln w="9525">
            <a:noFill/>
            <a:miter lim="800000"/>
            <a:headEnd/>
            <a:tailEnd/>
          </a:ln>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32813" eaLnBrk="0" fontAlgn="base" hangingPunct="0">
              <a:spcBef>
                <a:spcPct val="0"/>
              </a:spcBef>
              <a:spcAft>
                <a:spcPct val="0"/>
              </a:spcAft>
              <a:defRPr/>
            </a:pPr>
            <a:r>
              <a:rPr lang="en-US" altLang="en-US" sz="2621" b="1" dirty="0">
                <a:solidFill>
                  <a:srgbClr val="FFFFFF"/>
                </a:solidFill>
                <a:ea typeface="MS PGothic" panose="020B0600070205080204" pitchFamily="34" charset="-128"/>
              </a:rPr>
              <a:t>Onboarding New Members</a:t>
            </a:r>
            <a:endParaRPr lang="en-US" altLang="en-US" sz="2621" b="1" dirty="0">
              <a:solidFill>
                <a:srgbClr val="FFFFFF"/>
              </a:solidFill>
              <a:effectLst>
                <a:outerShdw blurRad="38100" dist="38100" dir="2700000" algn="tl">
                  <a:srgbClr val="C0C0C0"/>
                </a:outerShdw>
              </a:effectLst>
              <a:ea typeface="MS PGothic" panose="020B0600070205080204" pitchFamily="34" charset="-128"/>
            </a:endParaRPr>
          </a:p>
        </p:txBody>
      </p:sp>
      <p:sp>
        <p:nvSpPr>
          <p:cNvPr id="104453" name="Rectangle 3">
            <a:extLst>
              <a:ext uri="{FF2B5EF4-FFF2-40B4-BE49-F238E27FC236}">
                <a16:creationId xmlns:a16="http://schemas.microsoft.com/office/drawing/2014/main" id="{9CEB7685-9718-44E6-AC71-ABA0CEAD45C7}"/>
              </a:ext>
            </a:extLst>
          </p:cNvPr>
          <p:cNvSpPr>
            <a:spLocks noChangeArrowheads="1"/>
          </p:cNvSpPr>
          <p:nvPr/>
        </p:nvSpPr>
        <p:spPr bwMode="auto">
          <a:xfrm>
            <a:off x="2767854" y="1653988"/>
            <a:ext cx="6656294" cy="4096625"/>
          </a:xfrm>
          <a:prstGeom prst="rect">
            <a:avLst/>
          </a:prstGeom>
          <a:noFill/>
          <a:ln>
            <a:noFill/>
          </a:ln>
          <a:effec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49610" indent="-249610" algn="ctr" defTabSz="332813" fontAlgn="base">
              <a:spcAft>
                <a:spcPct val="0"/>
              </a:spcAft>
              <a:buNone/>
              <a:defRPr/>
            </a:pPr>
            <a:endParaRPr lang="en-US" altLang="en-US" sz="2038">
              <a:solidFill>
                <a:srgbClr val="F7A81B"/>
              </a:solidFill>
              <a:effectLst>
                <a:outerShdw blurRad="38100" dist="38100" dir="2700000" algn="tl">
                  <a:srgbClr val="C0C0C0"/>
                </a:outerShdw>
              </a:effectLst>
              <a:latin typeface="Calibri" panose="020F0502020204030204" pitchFamily="34" charset="0"/>
              <a:ea typeface="MS PGothic" panose="020B0600070205080204" pitchFamily="34" charset="-128"/>
            </a:endParaRPr>
          </a:p>
        </p:txBody>
      </p:sp>
      <p:sp>
        <p:nvSpPr>
          <p:cNvPr id="47109" name="TextBox 3">
            <a:extLst>
              <a:ext uri="{FF2B5EF4-FFF2-40B4-BE49-F238E27FC236}">
                <a16:creationId xmlns:a16="http://schemas.microsoft.com/office/drawing/2014/main" id="{8F069AD4-80F5-4EC8-BD8A-C59F4EE965D7}"/>
              </a:ext>
            </a:extLst>
          </p:cNvPr>
          <p:cNvSpPr txBox="1">
            <a:spLocks noChangeArrowheads="1"/>
          </p:cNvSpPr>
          <p:nvPr/>
        </p:nvSpPr>
        <p:spPr bwMode="auto">
          <a:xfrm>
            <a:off x="1991286" y="1931335"/>
            <a:ext cx="8153960" cy="33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defTabSz="665627" eaLnBrk="0" fontAlgn="base" hangingPunct="0">
              <a:lnSpc>
                <a:spcPct val="100000"/>
              </a:lnSpc>
              <a:spcBef>
                <a:spcPct val="0"/>
              </a:spcBef>
              <a:spcAft>
                <a:spcPct val="0"/>
              </a:spcAft>
              <a:buNone/>
              <a:defRPr/>
            </a:pPr>
            <a:r>
              <a:rPr lang="en-US" altLang="en-US" sz="2330" b="1" dirty="0">
                <a:solidFill>
                  <a:srgbClr val="FFBE10"/>
                </a:solidFill>
                <a:latin typeface="Arial" panose="020B0604020202020204" pitchFamily="34" charset="0"/>
                <a:cs typeface="Arial" panose="020B0604020202020204" pitchFamily="34" charset="0"/>
              </a:rPr>
              <a:t>New Member Orientation</a:t>
            </a:r>
          </a:p>
          <a:p>
            <a:pPr marL="0" indent="0" defTabSz="665627" eaLnBrk="0" fontAlgn="base" hangingPunct="0">
              <a:lnSpc>
                <a:spcPct val="100000"/>
              </a:lnSpc>
              <a:spcBef>
                <a:spcPct val="0"/>
              </a:spcBef>
              <a:spcAft>
                <a:spcPct val="0"/>
              </a:spcAft>
              <a:buNone/>
              <a:defRPr/>
            </a:pPr>
            <a:endParaRPr lang="en-US" altLang="en-US" sz="1310" dirty="0">
              <a:solidFill>
                <a:prstClr val="white"/>
              </a:solidFill>
              <a:latin typeface="Arial" panose="020B0604020202020204" pitchFamily="34" charset="0"/>
              <a:cs typeface="Arial" panose="020B0604020202020204" pitchFamily="34" charset="0"/>
            </a:endParaRPr>
          </a:p>
          <a:p>
            <a:pPr marL="249610" indent="-249610" defTabSz="665627" eaLnBrk="0" fontAlgn="base" hangingPunct="0">
              <a:lnSpc>
                <a:spcPct val="100000"/>
              </a:lnSpc>
              <a:spcBef>
                <a:spcPct val="0"/>
              </a:spcBef>
              <a:spcAft>
                <a:spcPct val="0"/>
              </a:spcAft>
              <a:buFontTx/>
              <a:buChar char="•"/>
              <a:defRPr/>
            </a:pPr>
            <a:r>
              <a:rPr lang="en-US" altLang="en-US" sz="2038" dirty="0">
                <a:solidFill>
                  <a:prstClr val="white"/>
                </a:solidFill>
                <a:latin typeface="Arial" panose="020B0604020202020204" pitchFamily="34" charset="0"/>
                <a:cs typeface="Arial" panose="020B0604020202020204" pitchFamily="34" charset="0"/>
              </a:rPr>
              <a:t>Onboarding = Critical path item for engagement</a:t>
            </a:r>
          </a:p>
          <a:p>
            <a:pPr marL="249610" indent="-249610" defTabSz="665627" eaLnBrk="0" fontAlgn="base" hangingPunct="0">
              <a:lnSpc>
                <a:spcPct val="100000"/>
              </a:lnSpc>
              <a:spcBef>
                <a:spcPct val="0"/>
              </a:spcBef>
              <a:spcAft>
                <a:spcPct val="0"/>
              </a:spcAft>
              <a:buFontTx/>
              <a:buChar char="•"/>
              <a:defRPr/>
            </a:pPr>
            <a:endParaRPr lang="en-US" altLang="en-US" sz="1310" dirty="0">
              <a:solidFill>
                <a:prstClr val="white"/>
              </a:solidFill>
              <a:latin typeface="Arial" panose="020B0604020202020204" pitchFamily="34" charset="0"/>
              <a:cs typeface="Arial" panose="020B0604020202020204" pitchFamily="34" charset="0"/>
            </a:endParaRPr>
          </a:p>
          <a:p>
            <a:pPr marL="582423" lvl="1" indent="-249610" defTabSz="665627" eaLnBrk="0" fontAlgn="base" hangingPunct="0">
              <a:lnSpc>
                <a:spcPct val="100000"/>
              </a:lnSpc>
              <a:spcBef>
                <a:spcPct val="0"/>
              </a:spcBef>
              <a:spcAft>
                <a:spcPct val="0"/>
              </a:spcAft>
              <a:defRPr/>
            </a:pPr>
            <a:r>
              <a:rPr lang="en-US" altLang="en-US" sz="2038" dirty="0">
                <a:solidFill>
                  <a:prstClr val="white"/>
                </a:solidFill>
                <a:latin typeface="Arial" panose="020B0604020202020204" pitchFamily="34" charset="0"/>
                <a:cs typeface="Arial" panose="020B0604020202020204" pitchFamily="34" charset="0"/>
              </a:rPr>
              <a:t>Lack of Engagement/belonging = #1 reason for members leaving clubs</a:t>
            </a:r>
          </a:p>
          <a:p>
            <a:pPr marL="582423" lvl="1" indent="-249610" defTabSz="665627" eaLnBrk="0" fontAlgn="base" hangingPunct="0">
              <a:lnSpc>
                <a:spcPct val="100000"/>
              </a:lnSpc>
              <a:spcBef>
                <a:spcPct val="0"/>
              </a:spcBef>
              <a:spcAft>
                <a:spcPct val="0"/>
              </a:spcAft>
              <a:defRPr/>
            </a:pPr>
            <a:endParaRPr lang="en-US" altLang="en-US" sz="1310" dirty="0">
              <a:solidFill>
                <a:prstClr val="white"/>
              </a:solidFill>
              <a:latin typeface="Arial" panose="020B0604020202020204" pitchFamily="34" charset="0"/>
              <a:cs typeface="Arial" panose="020B0604020202020204" pitchFamily="34" charset="0"/>
            </a:endParaRPr>
          </a:p>
          <a:p>
            <a:pPr marL="582423" lvl="1" indent="-249610" algn="ctr" defTabSz="665627" eaLnBrk="0" fontAlgn="base" hangingPunct="0">
              <a:lnSpc>
                <a:spcPct val="100000"/>
              </a:lnSpc>
              <a:spcBef>
                <a:spcPct val="0"/>
              </a:spcBef>
              <a:spcAft>
                <a:spcPct val="0"/>
              </a:spcAft>
              <a:defRPr/>
            </a:pPr>
            <a:r>
              <a:rPr lang="en-US" altLang="en-US" sz="2038" dirty="0">
                <a:solidFill>
                  <a:prstClr val="white"/>
                </a:solidFill>
                <a:latin typeface="Arial" panose="020B0604020202020204" pitchFamily="34" charset="0"/>
                <a:cs typeface="Arial" panose="020B0604020202020204" pitchFamily="34" charset="0"/>
              </a:rPr>
              <a:t>Remember that </a:t>
            </a:r>
            <a:r>
              <a:rPr lang="en-US" altLang="en-US" sz="2038" b="1" dirty="0">
                <a:solidFill>
                  <a:prstClr val="white"/>
                </a:solidFill>
                <a:latin typeface="Arial" panose="020B0604020202020204" pitchFamily="34" charset="0"/>
                <a:cs typeface="Arial" panose="020B0604020202020204" pitchFamily="34" charset="0"/>
              </a:rPr>
              <a:t>Rotarians join and quit </a:t>
            </a:r>
            <a:r>
              <a:rPr lang="en-US" altLang="en-US" sz="2038" b="1" u="sng" dirty="0">
                <a:solidFill>
                  <a:prstClr val="white"/>
                </a:solidFill>
                <a:latin typeface="Arial" panose="020B0604020202020204" pitchFamily="34" charset="0"/>
                <a:cs typeface="Arial" panose="020B0604020202020204" pitchFamily="34" charset="0"/>
              </a:rPr>
              <a:t>clubs</a:t>
            </a:r>
            <a:r>
              <a:rPr lang="en-US" altLang="en-US" sz="2038" dirty="0">
                <a:solidFill>
                  <a:prstClr val="white"/>
                </a:solidFill>
                <a:latin typeface="Arial" panose="020B0604020202020204" pitchFamily="34" charset="0"/>
                <a:cs typeface="Arial" panose="020B0604020202020204" pitchFamily="34" charset="0"/>
              </a:rPr>
              <a:t>, not Rotary</a:t>
            </a:r>
          </a:p>
          <a:p>
            <a:pPr marL="332813" lvl="1" indent="0" algn="ctr" defTabSz="665627" eaLnBrk="0" fontAlgn="base" hangingPunct="0">
              <a:lnSpc>
                <a:spcPct val="100000"/>
              </a:lnSpc>
              <a:spcBef>
                <a:spcPct val="0"/>
              </a:spcBef>
              <a:spcAft>
                <a:spcPct val="0"/>
              </a:spcAft>
              <a:buNone/>
              <a:defRPr/>
            </a:pPr>
            <a:endParaRPr lang="en-US" altLang="en-US" sz="801" b="1" dirty="0">
              <a:solidFill>
                <a:prstClr val="white"/>
              </a:solidFill>
              <a:latin typeface="Arial" panose="020B0604020202020204" pitchFamily="34" charset="0"/>
              <a:cs typeface="Arial" panose="020B0604020202020204" pitchFamily="34" charset="0"/>
            </a:endParaRPr>
          </a:p>
          <a:p>
            <a:pPr marL="332813" lvl="1" indent="0" defTabSz="665627" eaLnBrk="0" fontAlgn="base" hangingPunct="0">
              <a:lnSpc>
                <a:spcPct val="100000"/>
              </a:lnSpc>
              <a:spcBef>
                <a:spcPct val="0"/>
              </a:spcBef>
              <a:spcAft>
                <a:spcPct val="0"/>
              </a:spcAft>
              <a:buNone/>
              <a:defRPr/>
            </a:pPr>
            <a:r>
              <a:rPr lang="en-US" altLang="en-US" sz="2038" b="1" dirty="0">
                <a:solidFill>
                  <a:srgbClr val="FF0000"/>
                </a:solidFill>
                <a:latin typeface="Arial" panose="020B0604020202020204" pitchFamily="34" charset="0"/>
                <a:cs typeface="Arial" panose="020B0604020202020204" pitchFamily="34" charset="0"/>
              </a:rPr>
              <a:t>		</a:t>
            </a:r>
            <a:r>
              <a:rPr lang="en-US" altLang="en-US" sz="3494" b="1" dirty="0">
                <a:solidFill>
                  <a:srgbClr val="FDBB11"/>
                </a:solidFill>
                <a:latin typeface="Arial" panose="020B0604020202020204" pitchFamily="34" charset="0"/>
                <a:cs typeface="Arial" panose="020B0604020202020204" pitchFamily="34" charset="0"/>
              </a:rPr>
              <a:t>It’s about the club experience!</a:t>
            </a:r>
          </a:p>
          <a:p>
            <a:pPr marL="249610" indent="-249610" defTabSz="665627" eaLnBrk="0" fontAlgn="base" hangingPunct="0">
              <a:lnSpc>
                <a:spcPct val="100000"/>
              </a:lnSpc>
              <a:spcBef>
                <a:spcPct val="0"/>
              </a:spcBef>
              <a:spcAft>
                <a:spcPct val="0"/>
              </a:spcAft>
              <a:buNone/>
              <a:defRPr/>
            </a:pPr>
            <a:endParaRPr lang="en-US" altLang="en-US" sz="2330" dirty="0">
              <a:solidFill>
                <a:srgbClr val="FFBE10"/>
              </a:solidFill>
              <a:latin typeface="Arial" panose="020B0604020202020204" pitchFamily="34" charset="0"/>
              <a:cs typeface="Arial" panose="020B0604020202020204" pitchFamily="34" charset="0"/>
            </a:endParaRPr>
          </a:p>
        </p:txBody>
      </p:sp>
      <p:sp>
        <p:nvSpPr>
          <p:cNvPr id="2" name="Rectangle 1"/>
          <p:cNvSpPr/>
          <p:nvPr/>
        </p:nvSpPr>
        <p:spPr>
          <a:xfrm>
            <a:off x="2827895" y="4787885"/>
            <a:ext cx="6591677" cy="1033168"/>
          </a:xfrm>
          <a:prstGeom prst="rect">
            <a:avLst/>
          </a:prstGeom>
        </p:spPr>
        <p:txBody>
          <a:bodyPr wrap="none">
            <a:spAutoFit/>
          </a:bodyPr>
          <a:lstStyle/>
          <a:p>
            <a:pPr algn="ctr" defTabSz="665627" eaLnBrk="0" fontAlgn="base" hangingPunct="0">
              <a:spcBef>
                <a:spcPct val="0"/>
              </a:spcBef>
              <a:spcAft>
                <a:spcPct val="0"/>
              </a:spcAft>
              <a:defRPr/>
            </a:pPr>
            <a:r>
              <a:rPr lang="en-US" altLang="en-US" sz="2038" b="1" dirty="0">
                <a:solidFill>
                  <a:prstClr val="white"/>
                </a:solidFill>
                <a:latin typeface="Arial" panose="020B0604020202020204" pitchFamily="34" charset="0"/>
                <a:cs typeface="Arial" panose="020B0604020202020204" pitchFamily="34" charset="0"/>
              </a:rPr>
              <a:t>See: </a:t>
            </a:r>
            <a:r>
              <a:rPr lang="en-US" altLang="en-US" sz="2038" b="1" dirty="0">
                <a:solidFill>
                  <a:srgbClr val="FFC812"/>
                </a:solidFill>
                <a:latin typeface="Arial" panose="020B0604020202020204" pitchFamily="34" charset="0"/>
                <a:cs typeface="Arial" panose="020B0604020202020204" pitchFamily="34" charset="0"/>
              </a:rPr>
              <a:t>New Member Onboarding/Orientation Toolbox </a:t>
            </a:r>
            <a:endParaRPr lang="en-US" altLang="en-US" sz="2038" b="1" u="sng" dirty="0">
              <a:solidFill>
                <a:prstClr val="white"/>
              </a:solidFill>
              <a:latin typeface="Arial" panose="020B0604020202020204" pitchFamily="34" charset="0"/>
              <a:cs typeface="Arial" panose="020B0604020202020204" pitchFamily="34" charset="0"/>
            </a:endParaRPr>
          </a:p>
          <a:p>
            <a:pPr algn="ctr" defTabSz="665627" eaLnBrk="0" fontAlgn="base" hangingPunct="0">
              <a:spcBef>
                <a:spcPct val="0"/>
              </a:spcBef>
              <a:spcAft>
                <a:spcPct val="0"/>
              </a:spcAft>
              <a:defRPr/>
            </a:pPr>
            <a:r>
              <a:rPr lang="en-US" altLang="en-US" sz="2038" b="1" dirty="0">
                <a:solidFill>
                  <a:srgbClr val="FFC812"/>
                </a:solidFill>
                <a:latin typeface="Arial" panose="020B0604020202020204" pitchFamily="34" charset="0"/>
                <a:cs typeface="Arial" panose="020B0604020202020204" pitchFamily="34" charset="0"/>
              </a:rPr>
              <a:t>New Member Scavenger Hunt</a:t>
            </a:r>
            <a:endParaRPr lang="en-US" altLang="en-US" sz="2038" b="1" u="sng" dirty="0">
              <a:solidFill>
                <a:prstClr val="white"/>
              </a:solidFill>
              <a:latin typeface="Arial" panose="020B0604020202020204" pitchFamily="34" charset="0"/>
              <a:cs typeface="Arial" panose="020B0604020202020204" pitchFamily="34" charset="0"/>
            </a:endParaRPr>
          </a:p>
          <a:p>
            <a:pPr algn="ctr" defTabSz="665627" eaLnBrk="0" fontAlgn="base" hangingPunct="0">
              <a:spcBef>
                <a:spcPct val="0"/>
              </a:spcBef>
              <a:spcAft>
                <a:spcPct val="0"/>
              </a:spcAft>
              <a:defRPr/>
            </a:pPr>
            <a:r>
              <a:rPr lang="en-US" altLang="en-US" sz="2038" b="1" dirty="0">
                <a:solidFill>
                  <a:srgbClr val="FFC812"/>
                </a:solidFill>
                <a:latin typeface="Arial" panose="020B0604020202020204" pitchFamily="34" charset="0"/>
                <a:cs typeface="Arial" panose="020B0604020202020204" pitchFamily="34" charset="0"/>
              </a:rPr>
              <a:t>New Member Road Map</a:t>
            </a:r>
            <a:endParaRPr lang="en-US" altLang="en-US" sz="2038" b="1" u="sng" dirty="0">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Effect transition="in" filter="wipe(down)">
                                      <p:cBhvr>
                                        <p:cTn id="7" dur="500"/>
                                        <p:tgtEl>
                                          <p:spTgt spid="471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109">
                                            <p:txEl>
                                              <p:pRg st="2" end="2"/>
                                            </p:txEl>
                                          </p:spTgt>
                                        </p:tgtEl>
                                        <p:attrNameLst>
                                          <p:attrName>style.visibility</p:attrName>
                                        </p:attrNameLst>
                                      </p:cBhvr>
                                      <p:to>
                                        <p:strVal val="visible"/>
                                      </p:to>
                                    </p:set>
                                    <p:animEffect transition="in" filter="wipe(down)">
                                      <p:cBhvr>
                                        <p:cTn id="12" dur="500"/>
                                        <p:tgtEl>
                                          <p:spTgt spid="4710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109">
                                            <p:txEl>
                                              <p:pRg st="4" end="4"/>
                                            </p:txEl>
                                          </p:spTgt>
                                        </p:tgtEl>
                                        <p:attrNameLst>
                                          <p:attrName>style.visibility</p:attrName>
                                        </p:attrNameLst>
                                      </p:cBhvr>
                                      <p:to>
                                        <p:strVal val="visible"/>
                                      </p:to>
                                    </p:set>
                                    <p:animEffect transition="in" filter="wipe(down)">
                                      <p:cBhvr>
                                        <p:cTn id="17" dur="500"/>
                                        <p:tgtEl>
                                          <p:spTgt spid="4710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109">
                                            <p:txEl>
                                              <p:pRg st="6" end="6"/>
                                            </p:txEl>
                                          </p:spTgt>
                                        </p:tgtEl>
                                        <p:attrNameLst>
                                          <p:attrName>style.visibility</p:attrName>
                                        </p:attrNameLst>
                                      </p:cBhvr>
                                      <p:to>
                                        <p:strVal val="visible"/>
                                      </p:to>
                                    </p:set>
                                    <p:animEffect transition="in" filter="wipe(down)">
                                      <p:cBhvr>
                                        <p:cTn id="22" dur="500"/>
                                        <p:tgtEl>
                                          <p:spTgt spid="4710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7109">
                                            <p:txEl>
                                              <p:pRg st="8" end="8"/>
                                            </p:txEl>
                                          </p:spTgt>
                                        </p:tgtEl>
                                        <p:attrNameLst>
                                          <p:attrName>style.visibility</p:attrName>
                                        </p:attrNameLst>
                                      </p:cBhvr>
                                      <p:to>
                                        <p:strVal val="visible"/>
                                      </p:to>
                                    </p:set>
                                    <p:animEffect transition="in" filter="wipe(down)">
                                      <p:cBhvr>
                                        <p:cTn id="27" dur="500"/>
                                        <p:tgtEl>
                                          <p:spTgt spid="47109">
                                            <p:txEl>
                                              <p:pRg st="8" end="8"/>
                                            </p:txEl>
                                          </p:spTgt>
                                        </p:tgtEl>
                                      </p:cBhvr>
                                    </p:animEffect>
                                  </p:childTnLst>
                                </p:cTn>
                              </p:par>
                            </p:childTnLst>
                          </p:cTn>
                        </p:par>
                        <p:par>
                          <p:cTn id="28" fill="hold">
                            <p:stCondLst>
                              <p:cond delay="500"/>
                            </p:stCondLst>
                            <p:childTnLst>
                              <p:par>
                                <p:cTn id="29" presetID="1" presetClass="entr" presetSubtype="0" fill="hold" grpId="0" nodeType="afterEffect">
                                  <p:stCondLst>
                                    <p:cond delay="100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79AC7B-54DF-6F92-7908-474B5ADA1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 y="0"/>
            <a:ext cx="5577590" cy="6858000"/>
          </a:xfrm>
          <a:prstGeom prst="rect">
            <a:avLst/>
          </a:prstGeom>
        </p:spPr>
      </p:pic>
      <p:sp>
        <p:nvSpPr>
          <p:cNvPr id="6" name="TextBox 5">
            <a:extLst>
              <a:ext uri="{FF2B5EF4-FFF2-40B4-BE49-F238E27FC236}">
                <a16:creationId xmlns:a16="http://schemas.microsoft.com/office/drawing/2014/main" id="{4BB468D6-0357-491B-D446-2A9EAB4EBCA9}"/>
              </a:ext>
            </a:extLst>
          </p:cNvPr>
          <p:cNvSpPr txBox="1"/>
          <p:nvPr/>
        </p:nvSpPr>
        <p:spPr>
          <a:xfrm>
            <a:off x="6019800" y="228601"/>
            <a:ext cx="5943600" cy="6494085"/>
          </a:xfrm>
          <a:prstGeom prst="rect">
            <a:avLst/>
          </a:prstGeom>
          <a:noFill/>
        </p:spPr>
        <p:txBody>
          <a:bodyPr wrap="square" rtlCol="0">
            <a:spAutoFit/>
          </a:bodyPr>
          <a:lstStyle/>
          <a:p>
            <a:r>
              <a:rPr lang="en-US" sz="3200" dirty="0">
                <a:solidFill>
                  <a:schemeClr val="bg1"/>
                </a:solidFill>
              </a:rPr>
              <a:t>Know the history of your club</a:t>
            </a:r>
          </a:p>
          <a:p>
            <a:endParaRPr lang="en-US" sz="3200" dirty="0">
              <a:solidFill>
                <a:schemeClr val="bg1"/>
              </a:solidFill>
            </a:endParaRPr>
          </a:p>
          <a:p>
            <a:r>
              <a:rPr lang="en-US" sz="3200" dirty="0">
                <a:solidFill>
                  <a:schemeClr val="bg1"/>
                </a:solidFill>
              </a:rPr>
              <a:t>Plan for Moderate Club Growth</a:t>
            </a:r>
          </a:p>
          <a:p>
            <a:endParaRPr lang="en-US" sz="3200" dirty="0">
              <a:solidFill>
                <a:schemeClr val="bg1"/>
              </a:solidFill>
            </a:endParaRPr>
          </a:p>
          <a:p>
            <a:r>
              <a:rPr lang="en-US" sz="3200" dirty="0">
                <a:solidFill>
                  <a:schemeClr val="bg1"/>
                </a:solidFill>
              </a:rPr>
              <a:t>How to attract &amp; keep members</a:t>
            </a:r>
          </a:p>
          <a:p>
            <a:endParaRPr lang="en-US" sz="3200" dirty="0">
              <a:solidFill>
                <a:schemeClr val="bg1"/>
              </a:solidFill>
            </a:endParaRPr>
          </a:p>
          <a:p>
            <a:r>
              <a:rPr lang="en-US" sz="3200" dirty="0">
                <a:solidFill>
                  <a:schemeClr val="bg1"/>
                </a:solidFill>
              </a:rPr>
              <a:t>New MAP System </a:t>
            </a:r>
          </a:p>
          <a:p>
            <a:endParaRPr lang="en-US" sz="3200" dirty="0">
              <a:solidFill>
                <a:schemeClr val="bg1"/>
              </a:solidFill>
            </a:endParaRPr>
          </a:p>
          <a:p>
            <a:r>
              <a:rPr lang="en-US" sz="3200" dirty="0">
                <a:solidFill>
                  <a:schemeClr val="bg1"/>
                </a:solidFill>
              </a:rPr>
              <a:t>Where can I find HELP</a:t>
            </a:r>
          </a:p>
          <a:p>
            <a:endParaRPr lang="en-US" sz="3200" dirty="0">
              <a:solidFill>
                <a:schemeClr val="bg1"/>
              </a:solidFill>
            </a:endParaRPr>
          </a:p>
          <a:p>
            <a:r>
              <a:rPr lang="en-US" sz="3200" dirty="0">
                <a:solidFill>
                  <a:schemeClr val="bg1"/>
                </a:solidFill>
              </a:rPr>
              <a:t>How PI &amp; RI Foundation are a part of Moderate Membership Growth </a:t>
            </a:r>
          </a:p>
        </p:txBody>
      </p:sp>
    </p:spTree>
    <p:extLst>
      <p:ext uri="{BB962C8B-B14F-4D97-AF65-F5344CB8AC3E}">
        <p14:creationId xmlns:p14="http://schemas.microsoft.com/office/powerpoint/2010/main" val="4757027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7DD8552D-E3C2-4033-9409-832251F4FACB}"/>
              </a:ext>
            </a:extLst>
          </p:cNvPr>
          <p:cNvSpPr>
            <a:spLocks noChangeArrowheads="1"/>
          </p:cNvSpPr>
          <p:nvPr/>
        </p:nvSpPr>
        <p:spPr bwMode="auto">
          <a:xfrm>
            <a:off x="1658472" y="1236815"/>
            <a:ext cx="8930528" cy="466865"/>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65627" fontAlgn="base">
              <a:lnSpc>
                <a:spcPct val="100000"/>
              </a:lnSpc>
              <a:spcBef>
                <a:spcPct val="0"/>
              </a:spcBef>
              <a:spcAft>
                <a:spcPct val="0"/>
              </a:spcAft>
              <a:buNone/>
              <a:defRPr/>
            </a:pPr>
            <a:endParaRPr lang="en-US" altLang="en-US" sz="1310">
              <a:solidFill>
                <a:srgbClr val="000000"/>
              </a:solidFill>
              <a:latin typeface="Arial" panose="020B0604020202020204" pitchFamily="34" charset="0"/>
              <a:cs typeface="Arial" panose="020B0604020202020204" pitchFamily="34" charset="0"/>
            </a:endParaRPr>
          </a:p>
        </p:txBody>
      </p:sp>
      <p:sp>
        <p:nvSpPr>
          <p:cNvPr id="104453" name="Rectangle 3">
            <a:extLst>
              <a:ext uri="{FF2B5EF4-FFF2-40B4-BE49-F238E27FC236}">
                <a16:creationId xmlns:a16="http://schemas.microsoft.com/office/drawing/2014/main" id="{F71F31A8-E450-4E0B-B2E4-698DFC540DAB}"/>
              </a:ext>
            </a:extLst>
          </p:cNvPr>
          <p:cNvSpPr>
            <a:spLocks noChangeArrowheads="1"/>
          </p:cNvSpPr>
          <p:nvPr/>
        </p:nvSpPr>
        <p:spPr bwMode="auto">
          <a:xfrm>
            <a:off x="2767854" y="1653988"/>
            <a:ext cx="6656294" cy="4096625"/>
          </a:xfrm>
          <a:prstGeom prst="rect">
            <a:avLst/>
          </a:prstGeom>
          <a:noFill/>
          <a:ln>
            <a:noFill/>
          </a:ln>
          <a:effec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49610" indent="-249610" algn="ctr" defTabSz="332813" fontAlgn="base">
              <a:spcAft>
                <a:spcPct val="0"/>
              </a:spcAft>
              <a:buNone/>
              <a:defRPr/>
            </a:pPr>
            <a:endParaRPr lang="en-US" altLang="en-US" sz="2038">
              <a:solidFill>
                <a:srgbClr val="F7A81B"/>
              </a:solidFill>
              <a:effectLst>
                <a:outerShdw blurRad="38100" dist="38100" dir="2700000" algn="tl">
                  <a:srgbClr val="C0C0C0"/>
                </a:outerShdw>
              </a:effectLst>
              <a:latin typeface="Calibri" panose="020F0502020204030204" pitchFamily="34" charset="0"/>
              <a:ea typeface="MS PGothic" panose="020B0600070205080204" pitchFamily="34" charset="-128"/>
            </a:endParaRPr>
          </a:p>
        </p:txBody>
      </p:sp>
      <p:sp>
        <p:nvSpPr>
          <p:cNvPr id="57349" name="TextBox 3">
            <a:extLst>
              <a:ext uri="{FF2B5EF4-FFF2-40B4-BE49-F238E27FC236}">
                <a16:creationId xmlns:a16="http://schemas.microsoft.com/office/drawing/2014/main" id="{5F8D7368-40EF-4AAB-A553-1BC0F5D75C60}"/>
              </a:ext>
            </a:extLst>
          </p:cNvPr>
          <p:cNvSpPr txBox="1">
            <a:spLocks noChangeArrowheads="1"/>
          </p:cNvSpPr>
          <p:nvPr/>
        </p:nvSpPr>
        <p:spPr bwMode="auto">
          <a:xfrm>
            <a:off x="1880347" y="1831540"/>
            <a:ext cx="8764121" cy="405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defTabSz="665627" eaLnBrk="0" fontAlgn="base" hangingPunct="0">
              <a:lnSpc>
                <a:spcPct val="100000"/>
              </a:lnSpc>
              <a:spcBef>
                <a:spcPct val="0"/>
              </a:spcBef>
              <a:spcAft>
                <a:spcPct val="0"/>
              </a:spcAft>
              <a:buNone/>
              <a:defRPr/>
            </a:pPr>
            <a:r>
              <a:rPr lang="en-US" altLang="en-US" sz="2330" b="1" dirty="0">
                <a:solidFill>
                  <a:srgbClr val="FDBB11"/>
                </a:solidFill>
                <a:latin typeface="Arial" panose="020B0604020202020204" pitchFamily="34" charset="0"/>
                <a:cs typeface="Arial" panose="020B0604020202020204" pitchFamily="34" charset="0"/>
              </a:rPr>
              <a:t>Mentorship</a:t>
            </a:r>
          </a:p>
          <a:p>
            <a:pPr marL="0" indent="0" defTabSz="665627" eaLnBrk="0" fontAlgn="base" hangingPunct="0">
              <a:lnSpc>
                <a:spcPct val="100000"/>
              </a:lnSpc>
              <a:spcBef>
                <a:spcPct val="0"/>
              </a:spcBef>
              <a:spcAft>
                <a:spcPct val="0"/>
              </a:spcAft>
              <a:buNone/>
              <a:defRPr/>
            </a:pPr>
            <a:endParaRPr lang="en-US" altLang="en-US" sz="1310" dirty="0">
              <a:solidFill>
                <a:prstClr val="white"/>
              </a:solidFill>
              <a:latin typeface="Arial" panose="020B0604020202020204" pitchFamily="34" charset="0"/>
              <a:cs typeface="Arial" panose="020B0604020202020204" pitchFamily="34" charset="0"/>
            </a:endParaRPr>
          </a:p>
          <a:p>
            <a:pPr marL="582423" lvl="1" indent="-249610" defTabSz="665627" eaLnBrk="0" fontAlgn="base" hangingPunct="0">
              <a:lnSpc>
                <a:spcPct val="100000"/>
              </a:lnSpc>
              <a:spcBef>
                <a:spcPct val="0"/>
              </a:spcBef>
              <a:spcAft>
                <a:spcPct val="0"/>
              </a:spcAft>
              <a:buFontTx/>
              <a:buChar char="•"/>
              <a:defRPr/>
            </a:pPr>
            <a:r>
              <a:rPr lang="en-US" altLang="en-US" sz="2038" dirty="0">
                <a:solidFill>
                  <a:prstClr val="white"/>
                </a:solidFill>
                <a:latin typeface="Arial" panose="020B0604020202020204" pitchFamily="34" charset="0"/>
                <a:cs typeface="Arial" panose="020B0604020202020204" pitchFamily="34" charset="0"/>
              </a:rPr>
              <a:t>A critical link to:</a:t>
            </a:r>
          </a:p>
          <a:p>
            <a:pPr marL="249610" indent="-249610" defTabSz="665627" eaLnBrk="0" fontAlgn="base" hangingPunct="0">
              <a:lnSpc>
                <a:spcPct val="100000"/>
              </a:lnSpc>
              <a:spcBef>
                <a:spcPct val="0"/>
              </a:spcBef>
              <a:spcAft>
                <a:spcPct val="0"/>
              </a:spcAft>
              <a:buFontTx/>
              <a:buChar char="•"/>
              <a:defRPr/>
            </a:pPr>
            <a:endParaRPr lang="en-US" altLang="en-US" sz="1310" dirty="0">
              <a:solidFill>
                <a:prstClr val="white"/>
              </a:solidFill>
              <a:latin typeface="Arial" panose="020B0604020202020204" pitchFamily="34" charset="0"/>
              <a:cs typeface="Arial" panose="020B0604020202020204" pitchFamily="34" charset="0"/>
            </a:endParaRPr>
          </a:p>
          <a:p>
            <a:pPr marL="832033" lvl="2" indent="-166407" defTabSz="665627" eaLnBrk="0" fontAlgn="base" hangingPunct="0">
              <a:lnSpc>
                <a:spcPct val="100000"/>
              </a:lnSpc>
              <a:spcBef>
                <a:spcPct val="0"/>
              </a:spcBef>
              <a:spcAft>
                <a:spcPct val="0"/>
              </a:spcAft>
              <a:buFont typeface="Wingdings" pitchFamily="2" charset="2"/>
              <a:buChar char="Ø"/>
              <a:defRPr/>
            </a:pPr>
            <a:r>
              <a:rPr lang="en-US" altLang="en-US" sz="2038" dirty="0">
                <a:solidFill>
                  <a:prstClr val="white"/>
                </a:solidFill>
                <a:latin typeface="Arial" panose="020B0604020202020204" pitchFamily="34" charset="0"/>
                <a:cs typeface="Arial" panose="020B0604020202020204" pitchFamily="34" charset="0"/>
              </a:rPr>
              <a:t>Retention</a:t>
            </a:r>
          </a:p>
          <a:p>
            <a:pPr marL="832033" lvl="2" indent="-166407" defTabSz="665627" eaLnBrk="0" fontAlgn="base" hangingPunct="0">
              <a:lnSpc>
                <a:spcPct val="100000"/>
              </a:lnSpc>
              <a:spcBef>
                <a:spcPct val="0"/>
              </a:spcBef>
              <a:spcAft>
                <a:spcPct val="0"/>
              </a:spcAft>
              <a:buFont typeface="Wingdings" pitchFamily="2" charset="2"/>
              <a:buChar char="Ø"/>
              <a:defRPr/>
            </a:pPr>
            <a:endParaRPr lang="en-US" altLang="en-US" sz="1310" dirty="0">
              <a:solidFill>
                <a:prstClr val="white"/>
              </a:solidFill>
              <a:latin typeface="Arial" panose="020B0604020202020204" pitchFamily="34" charset="0"/>
              <a:cs typeface="Arial" panose="020B0604020202020204" pitchFamily="34" charset="0"/>
            </a:endParaRPr>
          </a:p>
          <a:p>
            <a:pPr marL="832033" lvl="2" indent="-166407" defTabSz="665627" eaLnBrk="0" fontAlgn="base" hangingPunct="0">
              <a:lnSpc>
                <a:spcPct val="100000"/>
              </a:lnSpc>
              <a:spcBef>
                <a:spcPct val="0"/>
              </a:spcBef>
              <a:spcAft>
                <a:spcPct val="0"/>
              </a:spcAft>
              <a:buFont typeface="Wingdings" pitchFamily="2" charset="2"/>
              <a:buChar char="Ø"/>
              <a:defRPr/>
            </a:pPr>
            <a:r>
              <a:rPr lang="en-US" altLang="en-US" sz="2038" dirty="0">
                <a:solidFill>
                  <a:prstClr val="white"/>
                </a:solidFill>
                <a:latin typeface="Arial" panose="020B0604020202020204" pitchFamily="34" charset="0"/>
                <a:cs typeface="Arial" panose="020B0604020202020204" pitchFamily="34" charset="0"/>
              </a:rPr>
              <a:t>Engaged Rotarians</a:t>
            </a:r>
          </a:p>
          <a:p>
            <a:pPr marL="832033" lvl="2" indent="-166407" defTabSz="665627" eaLnBrk="0" fontAlgn="base" hangingPunct="0">
              <a:lnSpc>
                <a:spcPct val="100000"/>
              </a:lnSpc>
              <a:spcBef>
                <a:spcPct val="0"/>
              </a:spcBef>
              <a:spcAft>
                <a:spcPct val="0"/>
              </a:spcAft>
              <a:buFont typeface="Wingdings" pitchFamily="2" charset="2"/>
              <a:buChar char="Ø"/>
              <a:defRPr/>
            </a:pPr>
            <a:endParaRPr lang="en-US" altLang="en-US" sz="1310" dirty="0">
              <a:solidFill>
                <a:prstClr val="white"/>
              </a:solidFill>
              <a:latin typeface="Arial" panose="020B0604020202020204" pitchFamily="34" charset="0"/>
              <a:cs typeface="Arial" panose="020B0604020202020204" pitchFamily="34" charset="0"/>
            </a:endParaRPr>
          </a:p>
          <a:p>
            <a:pPr marL="832033" lvl="2" indent="-166407" defTabSz="665627" eaLnBrk="0" fontAlgn="base" hangingPunct="0">
              <a:lnSpc>
                <a:spcPct val="100000"/>
              </a:lnSpc>
              <a:spcBef>
                <a:spcPct val="0"/>
              </a:spcBef>
              <a:spcAft>
                <a:spcPct val="0"/>
              </a:spcAft>
              <a:buFont typeface="Wingdings" pitchFamily="2" charset="2"/>
              <a:buChar char="Ø"/>
              <a:defRPr/>
            </a:pPr>
            <a:r>
              <a:rPr lang="en-US" altLang="en-US" sz="2038" dirty="0">
                <a:solidFill>
                  <a:prstClr val="white"/>
                </a:solidFill>
                <a:latin typeface="Arial" panose="020B0604020202020204" pitchFamily="34" charset="0"/>
                <a:cs typeface="Arial" panose="020B0604020202020204" pitchFamily="34" charset="0"/>
              </a:rPr>
              <a:t>Current members attracting new members</a:t>
            </a:r>
          </a:p>
          <a:p>
            <a:pPr marL="832033" lvl="2" indent="-166407" defTabSz="665627" eaLnBrk="0" fontAlgn="base" hangingPunct="0">
              <a:lnSpc>
                <a:spcPct val="100000"/>
              </a:lnSpc>
              <a:spcBef>
                <a:spcPct val="0"/>
              </a:spcBef>
              <a:spcAft>
                <a:spcPct val="0"/>
              </a:spcAft>
              <a:buFont typeface="Wingdings" pitchFamily="2" charset="2"/>
              <a:buChar char="Ø"/>
              <a:defRPr/>
            </a:pPr>
            <a:endParaRPr lang="en-US" altLang="en-US" sz="1310" dirty="0">
              <a:solidFill>
                <a:prstClr val="white"/>
              </a:solidFill>
              <a:latin typeface="Arial" panose="020B0604020202020204" pitchFamily="34" charset="0"/>
              <a:cs typeface="Arial" panose="020B0604020202020204" pitchFamily="34" charset="0"/>
            </a:endParaRPr>
          </a:p>
          <a:p>
            <a:pPr marL="832033" lvl="2" indent="-166407" defTabSz="665627" eaLnBrk="0" fontAlgn="base" hangingPunct="0">
              <a:lnSpc>
                <a:spcPct val="100000"/>
              </a:lnSpc>
              <a:spcBef>
                <a:spcPct val="0"/>
              </a:spcBef>
              <a:spcAft>
                <a:spcPct val="0"/>
              </a:spcAft>
              <a:buFont typeface="Wingdings" pitchFamily="2" charset="2"/>
              <a:buChar char="Ø"/>
              <a:defRPr/>
            </a:pPr>
            <a:r>
              <a:rPr lang="en-US" altLang="en-US" sz="2038" dirty="0">
                <a:solidFill>
                  <a:prstClr val="white"/>
                </a:solidFill>
                <a:latin typeface="Arial" panose="020B0604020202020204" pitchFamily="34" charset="0"/>
                <a:cs typeface="Arial" panose="020B0604020202020204" pitchFamily="34" charset="0"/>
              </a:rPr>
              <a:t>Increasing Foundation Support</a:t>
            </a:r>
          </a:p>
          <a:p>
            <a:pPr marL="832033" lvl="2" indent="-166407" defTabSz="665627" eaLnBrk="0" fontAlgn="base" hangingPunct="0">
              <a:lnSpc>
                <a:spcPct val="100000"/>
              </a:lnSpc>
              <a:spcBef>
                <a:spcPct val="0"/>
              </a:spcBef>
              <a:spcAft>
                <a:spcPct val="0"/>
              </a:spcAft>
              <a:buFont typeface="Wingdings" pitchFamily="2" charset="2"/>
              <a:buChar char="Ø"/>
              <a:defRPr/>
            </a:pPr>
            <a:endParaRPr lang="en-US" altLang="en-US" sz="1310" dirty="0">
              <a:solidFill>
                <a:prstClr val="white"/>
              </a:solidFill>
              <a:latin typeface="Arial" panose="020B0604020202020204" pitchFamily="34" charset="0"/>
              <a:cs typeface="Arial" panose="020B0604020202020204" pitchFamily="34" charset="0"/>
            </a:endParaRPr>
          </a:p>
          <a:p>
            <a:pPr marL="832033" lvl="2" indent="-166407" defTabSz="665627" eaLnBrk="0" fontAlgn="base" hangingPunct="0">
              <a:lnSpc>
                <a:spcPct val="100000"/>
              </a:lnSpc>
              <a:spcBef>
                <a:spcPct val="0"/>
              </a:spcBef>
              <a:spcAft>
                <a:spcPct val="0"/>
              </a:spcAft>
              <a:buFont typeface="Wingdings" pitchFamily="2" charset="2"/>
              <a:buChar char="Ø"/>
              <a:defRPr/>
            </a:pPr>
            <a:r>
              <a:rPr lang="en-US" altLang="en-US" sz="2038" dirty="0">
                <a:solidFill>
                  <a:prstClr val="white"/>
                </a:solidFill>
                <a:latin typeface="Arial" panose="020B0604020202020204" pitchFamily="34" charset="0"/>
                <a:cs typeface="Arial" panose="020B0604020202020204" pitchFamily="34" charset="0"/>
              </a:rPr>
              <a:t>Increasing use of Public Image</a:t>
            </a:r>
          </a:p>
          <a:p>
            <a:pPr marL="832033" lvl="2" indent="-166407" defTabSz="665627" eaLnBrk="0" fontAlgn="base" hangingPunct="0">
              <a:lnSpc>
                <a:spcPct val="100000"/>
              </a:lnSpc>
              <a:spcBef>
                <a:spcPct val="0"/>
              </a:spcBef>
              <a:spcAft>
                <a:spcPct val="0"/>
              </a:spcAft>
              <a:buFont typeface="Wingdings" pitchFamily="2" charset="2"/>
              <a:buChar char="Ø"/>
              <a:defRPr/>
            </a:pPr>
            <a:endParaRPr lang="en-US" altLang="en-US" sz="1310" dirty="0">
              <a:solidFill>
                <a:prstClr val="white"/>
              </a:solidFill>
              <a:latin typeface="Arial" panose="020B0604020202020204" pitchFamily="34" charset="0"/>
              <a:cs typeface="Arial" panose="020B0604020202020204" pitchFamily="34" charset="0"/>
            </a:endParaRPr>
          </a:p>
          <a:p>
            <a:pPr marL="832033" lvl="2" indent="-166407" defTabSz="665627" eaLnBrk="0" fontAlgn="base" hangingPunct="0">
              <a:lnSpc>
                <a:spcPct val="100000"/>
              </a:lnSpc>
              <a:spcBef>
                <a:spcPct val="0"/>
              </a:spcBef>
              <a:spcAft>
                <a:spcPct val="0"/>
              </a:spcAft>
              <a:buFont typeface="Wingdings" pitchFamily="2" charset="2"/>
              <a:buChar char="Ø"/>
              <a:defRPr/>
            </a:pPr>
            <a:r>
              <a:rPr lang="en-US" altLang="en-US" sz="2038" dirty="0">
                <a:solidFill>
                  <a:prstClr val="white"/>
                </a:solidFill>
                <a:latin typeface="Arial" panose="020B0604020202020204" pitchFamily="34" charset="0"/>
                <a:cs typeface="Arial" panose="020B0604020202020204" pitchFamily="34" charset="0"/>
              </a:rPr>
              <a:t>Doing Service!</a:t>
            </a:r>
          </a:p>
        </p:txBody>
      </p:sp>
      <p:sp>
        <p:nvSpPr>
          <p:cNvPr id="7" name="Title 1">
            <a:extLst>
              <a:ext uri="{FF2B5EF4-FFF2-40B4-BE49-F238E27FC236}">
                <a16:creationId xmlns:a16="http://schemas.microsoft.com/office/drawing/2014/main" id="{7F23320A-CB2F-4DEB-AA23-8CB69DA33715}"/>
              </a:ext>
            </a:extLst>
          </p:cNvPr>
          <p:cNvSpPr>
            <a:spLocks/>
          </p:cNvSpPr>
          <p:nvPr/>
        </p:nvSpPr>
        <p:spPr bwMode="auto">
          <a:xfrm>
            <a:off x="2157693" y="1265705"/>
            <a:ext cx="6378949" cy="388284"/>
          </a:xfrm>
          <a:prstGeom prst="rect">
            <a:avLst/>
          </a:prstGeom>
          <a:noFill/>
          <a:ln w="9525">
            <a:noFill/>
            <a:miter lim="800000"/>
            <a:headEnd/>
            <a:tailEnd/>
          </a:ln>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32813" eaLnBrk="0" fontAlgn="base" hangingPunct="0">
              <a:spcBef>
                <a:spcPct val="0"/>
              </a:spcBef>
              <a:spcAft>
                <a:spcPct val="0"/>
              </a:spcAft>
              <a:defRPr/>
            </a:pPr>
            <a:r>
              <a:rPr lang="en-US" altLang="en-US" sz="2621" b="1" dirty="0">
                <a:solidFill>
                  <a:srgbClr val="FFFFFF"/>
                </a:solidFill>
                <a:ea typeface="MS PGothic" panose="020B0600070205080204" pitchFamily="34" charset="-128"/>
              </a:rPr>
              <a:t>Onboarding New Members</a:t>
            </a:r>
            <a:endParaRPr lang="en-US" altLang="en-US" sz="2621" b="1" dirty="0">
              <a:solidFill>
                <a:srgbClr val="FFFFFF"/>
              </a:solidFill>
              <a:effectLst>
                <a:outerShdw blurRad="38100" dist="38100" dir="2700000" algn="tl">
                  <a:srgbClr val="C0C0C0"/>
                </a:outerShdw>
              </a:effectLst>
              <a:ea typeface="MS PGothic"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wipe(down)">
                                      <p:cBhvr>
                                        <p:cTn id="7" dur="5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349">
                                            <p:txEl>
                                              <p:pRg st="2" end="2"/>
                                            </p:txEl>
                                          </p:spTgt>
                                        </p:tgtEl>
                                        <p:attrNameLst>
                                          <p:attrName>style.visibility</p:attrName>
                                        </p:attrNameLst>
                                      </p:cBhvr>
                                      <p:to>
                                        <p:strVal val="visible"/>
                                      </p:to>
                                    </p:set>
                                    <p:animEffect transition="in" filter="wipe(down)">
                                      <p:cBhvr>
                                        <p:cTn id="12" dur="500"/>
                                        <p:tgtEl>
                                          <p:spTgt spid="573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7349">
                                            <p:txEl>
                                              <p:pRg st="4" end="4"/>
                                            </p:txEl>
                                          </p:spTgt>
                                        </p:tgtEl>
                                        <p:attrNameLst>
                                          <p:attrName>style.visibility</p:attrName>
                                        </p:attrNameLst>
                                      </p:cBhvr>
                                      <p:to>
                                        <p:strVal val="visible"/>
                                      </p:to>
                                    </p:set>
                                    <p:animEffect transition="in" filter="wipe(down)">
                                      <p:cBhvr>
                                        <p:cTn id="17" dur="500"/>
                                        <p:tgtEl>
                                          <p:spTgt spid="5734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7349">
                                            <p:txEl>
                                              <p:pRg st="6" end="6"/>
                                            </p:txEl>
                                          </p:spTgt>
                                        </p:tgtEl>
                                        <p:attrNameLst>
                                          <p:attrName>style.visibility</p:attrName>
                                        </p:attrNameLst>
                                      </p:cBhvr>
                                      <p:to>
                                        <p:strVal val="visible"/>
                                      </p:to>
                                    </p:set>
                                    <p:animEffect transition="in" filter="wipe(down)">
                                      <p:cBhvr>
                                        <p:cTn id="22" dur="500"/>
                                        <p:tgtEl>
                                          <p:spTgt spid="5734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7349">
                                            <p:txEl>
                                              <p:pRg st="8" end="8"/>
                                            </p:txEl>
                                          </p:spTgt>
                                        </p:tgtEl>
                                        <p:attrNameLst>
                                          <p:attrName>style.visibility</p:attrName>
                                        </p:attrNameLst>
                                      </p:cBhvr>
                                      <p:to>
                                        <p:strVal val="visible"/>
                                      </p:to>
                                    </p:set>
                                    <p:animEffect transition="in" filter="wipe(down)">
                                      <p:cBhvr>
                                        <p:cTn id="27" dur="500"/>
                                        <p:tgtEl>
                                          <p:spTgt spid="5734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7349">
                                            <p:txEl>
                                              <p:pRg st="10" end="10"/>
                                            </p:txEl>
                                          </p:spTgt>
                                        </p:tgtEl>
                                        <p:attrNameLst>
                                          <p:attrName>style.visibility</p:attrName>
                                        </p:attrNameLst>
                                      </p:cBhvr>
                                      <p:to>
                                        <p:strVal val="visible"/>
                                      </p:to>
                                    </p:set>
                                    <p:animEffect transition="in" filter="wipe(down)">
                                      <p:cBhvr>
                                        <p:cTn id="32" dur="500"/>
                                        <p:tgtEl>
                                          <p:spTgt spid="5734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7349">
                                            <p:txEl>
                                              <p:pRg st="12" end="12"/>
                                            </p:txEl>
                                          </p:spTgt>
                                        </p:tgtEl>
                                        <p:attrNameLst>
                                          <p:attrName>style.visibility</p:attrName>
                                        </p:attrNameLst>
                                      </p:cBhvr>
                                      <p:to>
                                        <p:strVal val="visible"/>
                                      </p:to>
                                    </p:set>
                                    <p:animEffect transition="in" filter="wipe(down)">
                                      <p:cBhvr>
                                        <p:cTn id="37" dur="500"/>
                                        <p:tgtEl>
                                          <p:spTgt spid="57349">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7349">
                                            <p:txEl>
                                              <p:pRg st="14" end="14"/>
                                            </p:txEl>
                                          </p:spTgt>
                                        </p:tgtEl>
                                        <p:attrNameLst>
                                          <p:attrName>style.visibility</p:attrName>
                                        </p:attrNameLst>
                                      </p:cBhvr>
                                      <p:to>
                                        <p:strVal val="visible"/>
                                      </p:to>
                                    </p:set>
                                    <p:animEffect transition="in" filter="wipe(down)">
                                      <p:cBhvr>
                                        <p:cTn id="42" dur="500"/>
                                        <p:tgtEl>
                                          <p:spTgt spid="5734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noFill/>
          </a:ln>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A close up of a logo&#10;&#10;Description automatically generated">
            <a:extLst>
              <a:ext uri="{FF2B5EF4-FFF2-40B4-BE49-F238E27FC236}">
                <a16:creationId xmlns:a16="http://schemas.microsoft.com/office/drawing/2014/main" id="{B8783788-519C-0D4E-8634-0030180F05AB}"/>
              </a:ext>
            </a:extLst>
          </p:cNvPr>
          <p:cNvPicPr>
            <a:picLocks noChangeAspect="1"/>
          </p:cNvPicPr>
          <p:nvPr/>
        </p:nvPicPr>
        <p:blipFill rotWithShape="1">
          <a:blip r:embed="rId3"/>
          <a:srcRect l="1922" t="1346"/>
          <a:stretch/>
        </p:blipFill>
        <p:spPr>
          <a:xfrm>
            <a:off x="3515137" y="606240"/>
            <a:ext cx="4817745" cy="5969726"/>
          </a:xfrm>
          <a:prstGeom prst="rect">
            <a:avLst/>
          </a:prstGeom>
        </p:spPr>
      </p:pic>
      <p:sp>
        <p:nvSpPr>
          <p:cNvPr id="5" name="Rectangle 4">
            <a:extLst>
              <a:ext uri="{FF2B5EF4-FFF2-40B4-BE49-F238E27FC236}">
                <a16:creationId xmlns:a16="http://schemas.microsoft.com/office/drawing/2014/main" id="{BA6CDAD6-6D14-BA4C-A45E-C7C151E90FB6}"/>
              </a:ext>
            </a:extLst>
          </p:cNvPr>
          <p:cNvSpPr/>
          <p:nvPr/>
        </p:nvSpPr>
        <p:spPr>
          <a:xfrm>
            <a:off x="7743917" y="4862026"/>
            <a:ext cx="2419833" cy="1538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1</a:t>
            </a:r>
            <a:r>
              <a:rPr lang="en-US" sz="882" u="sng" baseline="30000" dirty="0">
                <a:solidFill>
                  <a:prstClr val="black"/>
                </a:solidFill>
                <a:latin typeface="Candara" panose="020E0502030303020204" pitchFamily="34" charset="0"/>
              </a:rPr>
              <a:t>st</a:t>
            </a:r>
            <a:r>
              <a:rPr lang="en-US" sz="882" u="sng" dirty="0">
                <a:solidFill>
                  <a:prstClr val="black"/>
                </a:solidFill>
                <a:latin typeface="Candara" panose="020E0502030303020204" pitchFamily="34" charset="0"/>
              </a:rPr>
              <a:t> year as a Rotary Club Member, you may be asked to contribute to your Club Meeting by:</a:t>
            </a:r>
          </a:p>
          <a:p>
            <a:pPr marL="252148" indent="-252148" defTabSz="899010">
              <a:buFontTx/>
              <a:buChar char="-"/>
            </a:pPr>
            <a:r>
              <a:rPr lang="en-US" sz="882" dirty="0">
                <a:solidFill>
                  <a:prstClr val="black"/>
                </a:solidFill>
                <a:latin typeface="Candara" panose="020E0502030303020204" pitchFamily="34" charset="0"/>
              </a:rPr>
              <a:t>Saying an Invocation or Rotary moment</a:t>
            </a:r>
          </a:p>
          <a:p>
            <a:pPr marL="252148" indent="-252148" defTabSz="899010">
              <a:buFontTx/>
              <a:buChar char="-"/>
            </a:pPr>
            <a:r>
              <a:rPr lang="en-US" sz="882" dirty="0">
                <a:solidFill>
                  <a:prstClr val="black"/>
                </a:solidFill>
                <a:latin typeface="Candara" panose="020E0502030303020204" pitchFamily="34" charset="0"/>
              </a:rPr>
              <a:t>Leading a short song to open the meeting</a:t>
            </a:r>
          </a:p>
          <a:p>
            <a:pPr marL="252148" indent="-252148" defTabSz="899010">
              <a:buFontTx/>
              <a:buChar char="-"/>
            </a:pPr>
            <a:r>
              <a:rPr lang="en-US" sz="882" dirty="0">
                <a:solidFill>
                  <a:prstClr val="black"/>
                </a:solidFill>
                <a:latin typeface="Candara" panose="020E0502030303020204" pitchFamily="34" charset="0"/>
              </a:rPr>
              <a:t>Gather up “Happy Bucks”</a:t>
            </a:r>
          </a:p>
          <a:p>
            <a:pPr marL="252148" indent="-252148" defTabSz="899010">
              <a:buFontTx/>
              <a:buChar char="-"/>
            </a:pPr>
            <a:r>
              <a:rPr lang="en-US" sz="882" dirty="0">
                <a:solidFill>
                  <a:prstClr val="black"/>
                </a:solidFill>
                <a:latin typeface="Candara" panose="020E0502030303020204" pitchFamily="34" charset="0"/>
              </a:rPr>
              <a:t>Conduct the 50/50 raffle</a:t>
            </a:r>
          </a:p>
          <a:p>
            <a:pPr marL="252148" indent="-252148" defTabSz="899010">
              <a:buFontTx/>
              <a:buChar char="-"/>
            </a:pPr>
            <a:r>
              <a:rPr lang="en-US" sz="882" dirty="0">
                <a:solidFill>
                  <a:prstClr val="black"/>
                </a:solidFill>
                <a:latin typeface="Candara" panose="020E0502030303020204" pitchFamily="34" charset="0"/>
              </a:rPr>
              <a:t>Provide a speaker (once or twice in a year</a:t>
            </a:r>
          </a:p>
          <a:p>
            <a:pPr marL="252148" indent="-252148" defTabSz="899010">
              <a:buFontTx/>
              <a:buChar char="-"/>
            </a:pPr>
            <a:r>
              <a:rPr lang="en-US" sz="882" dirty="0">
                <a:solidFill>
                  <a:prstClr val="black"/>
                </a:solidFill>
                <a:latin typeface="Candara" panose="020E0502030303020204" pitchFamily="34" charset="0"/>
              </a:rPr>
              <a:t>Lead in the Four Way Test of the things we think, say, or do</a:t>
            </a:r>
          </a:p>
        </p:txBody>
      </p:sp>
      <p:cxnSp>
        <p:nvCxnSpPr>
          <p:cNvPr id="6" name="Straight Connector 5">
            <a:extLst>
              <a:ext uri="{FF2B5EF4-FFF2-40B4-BE49-F238E27FC236}">
                <a16:creationId xmlns:a16="http://schemas.microsoft.com/office/drawing/2014/main" id="{0BB9434D-D3E4-D143-9B89-94445B4DD553}"/>
              </a:ext>
            </a:extLst>
          </p:cNvPr>
          <p:cNvCxnSpPr>
            <a:cxnSpLocks/>
          </p:cNvCxnSpPr>
          <p:nvPr/>
        </p:nvCxnSpPr>
        <p:spPr>
          <a:xfrm>
            <a:off x="2057023" y="4812870"/>
            <a:ext cx="806823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9DD46D-3BBE-FC47-9C13-647C17189BBD}"/>
              </a:ext>
            </a:extLst>
          </p:cNvPr>
          <p:cNvCxnSpPr>
            <a:cxnSpLocks/>
          </p:cNvCxnSpPr>
          <p:nvPr/>
        </p:nvCxnSpPr>
        <p:spPr>
          <a:xfrm>
            <a:off x="2057023" y="3633907"/>
            <a:ext cx="806823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4E40D8-CFBF-B341-9ADF-EBE27CD3CB93}"/>
              </a:ext>
            </a:extLst>
          </p:cNvPr>
          <p:cNvCxnSpPr>
            <a:cxnSpLocks/>
          </p:cNvCxnSpPr>
          <p:nvPr/>
        </p:nvCxnSpPr>
        <p:spPr>
          <a:xfrm>
            <a:off x="2057023" y="2314221"/>
            <a:ext cx="806823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AAA85D-23F4-6C43-9268-0E42EC33A539}"/>
              </a:ext>
            </a:extLst>
          </p:cNvPr>
          <p:cNvCxnSpPr>
            <a:cxnSpLocks/>
          </p:cNvCxnSpPr>
          <p:nvPr/>
        </p:nvCxnSpPr>
        <p:spPr>
          <a:xfrm>
            <a:off x="2057023" y="1294741"/>
            <a:ext cx="806823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21E6FC2-8C81-7B40-9E62-8E9C67DFA853}"/>
              </a:ext>
            </a:extLst>
          </p:cNvPr>
          <p:cNvSpPr/>
          <p:nvPr/>
        </p:nvSpPr>
        <p:spPr>
          <a:xfrm>
            <a:off x="2102002" y="3675092"/>
            <a:ext cx="2175215" cy="1037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2</a:t>
            </a:r>
            <a:r>
              <a:rPr lang="en-US" sz="882" u="sng" baseline="30000" dirty="0">
                <a:solidFill>
                  <a:prstClr val="black"/>
                </a:solidFill>
                <a:latin typeface="Candara" panose="020E0502030303020204" pitchFamily="34" charset="0"/>
              </a:rPr>
              <a:t>nd</a:t>
            </a:r>
            <a:r>
              <a:rPr lang="en-US" sz="882" u="sng" dirty="0">
                <a:solidFill>
                  <a:prstClr val="black"/>
                </a:solidFill>
                <a:latin typeface="Candara" panose="020E0502030303020204" pitchFamily="34" charset="0"/>
              </a:rPr>
              <a:t> year as a Club Member, you may be asked to:</a:t>
            </a:r>
          </a:p>
          <a:p>
            <a:pPr marL="252148" indent="-252148" defTabSz="899010">
              <a:buFontTx/>
              <a:buChar char="-"/>
            </a:pPr>
            <a:r>
              <a:rPr lang="en-US" sz="882" dirty="0">
                <a:solidFill>
                  <a:prstClr val="black"/>
                </a:solidFill>
                <a:latin typeface="Candara" panose="020E0502030303020204" pitchFamily="34" charset="0"/>
              </a:rPr>
              <a:t>Serve on a Committee (Membership, Projects)</a:t>
            </a:r>
          </a:p>
          <a:p>
            <a:pPr marL="252148" indent="-252148" defTabSz="899010">
              <a:buFontTx/>
              <a:buChar char="-"/>
            </a:pPr>
            <a:r>
              <a:rPr lang="en-US" sz="882" dirty="0">
                <a:solidFill>
                  <a:prstClr val="black"/>
                </a:solidFill>
                <a:latin typeface="Candara" panose="020E0502030303020204" pitchFamily="34" charset="0"/>
              </a:rPr>
              <a:t>Asked to lead a project that you have a passion for</a:t>
            </a:r>
          </a:p>
          <a:p>
            <a:pPr marL="252148" indent="-252148" defTabSz="899010">
              <a:buFontTx/>
              <a:buChar char="-"/>
            </a:pPr>
            <a:r>
              <a:rPr lang="en-US" sz="882" dirty="0">
                <a:solidFill>
                  <a:prstClr val="black"/>
                </a:solidFill>
                <a:latin typeface="Candara" panose="020E0502030303020204" pitchFamily="34" charset="0"/>
              </a:rPr>
              <a:t>Be a Rotary buddy for a new member</a:t>
            </a:r>
          </a:p>
        </p:txBody>
      </p:sp>
      <p:sp>
        <p:nvSpPr>
          <p:cNvPr id="11" name="Rectangle 10">
            <a:extLst>
              <a:ext uri="{FF2B5EF4-FFF2-40B4-BE49-F238E27FC236}">
                <a16:creationId xmlns:a16="http://schemas.microsoft.com/office/drawing/2014/main" id="{677A6521-5983-DF4A-ACE2-64AD3D67D2A2}"/>
              </a:ext>
            </a:extLst>
          </p:cNvPr>
          <p:cNvSpPr/>
          <p:nvPr/>
        </p:nvSpPr>
        <p:spPr>
          <a:xfrm>
            <a:off x="2102002" y="2342370"/>
            <a:ext cx="2876735" cy="103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3rd year as a Club Member, you may be asked to:</a:t>
            </a:r>
          </a:p>
          <a:p>
            <a:pPr marL="252148" indent="-252148" defTabSz="899010">
              <a:buFontTx/>
              <a:buChar char="-"/>
            </a:pPr>
            <a:r>
              <a:rPr lang="en-US" sz="882" dirty="0">
                <a:solidFill>
                  <a:prstClr val="black"/>
                </a:solidFill>
                <a:latin typeface="Candara" panose="020E0502030303020204" pitchFamily="34" charset="0"/>
              </a:rPr>
              <a:t>Serve as a Board Member (attend monthly 1 hour Board meetings).</a:t>
            </a:r>
          </a:p>
          <a:p>
            <a:pPr marL="252148" indent="-252148" defTabSz="899010">
              <a:buFontTx/>
              <a:buChar char="-"/>
            </a:pPr>
            <a:r>
              <a:rPr lang="en-US" sz="882" dirty="0">
                <a:solidFill>
                  <a:prstClr val="black"/>
                </a:solidFill>
                <a:latin typeface="Candara" panose="020E0502030303020204" pitchFamily="34" charset="0"/>
              </a:rPr>
              <a:t>Serve as Treasurer, Secretary, or President-Elect</a:t>
            </a:r>
          </a:p>
          <a:p>
            <a:pPr marL="252148" indent="-252148" defTabSz="899010">
              <a:buFontTx/>
              <a:buChar char="-"/>
            </a:pPr>
            <a:r>
              <a:rPr lang="en-US" sz="882" dirty="0">
                <a:solidFill>
                  <a:prstClr val="black"/>
                </a:solidFill>
                <a:latin typeface="Candara" panose="020E0502030303020204" pitchFamily="34" charset="0"/>
              </a:rPr>
              <a:t>Organize and lead a Service Project that you have a passion for.</a:t>
            </a:r>
          </a:p>
        </p:txBody>
      </p:sp>
      <p:sp>
        <p:nvSpPr>
          <p:cNvPr id="12" name="Rectangle 11">
            <a:extLst>
              <a:ext uri="{FF2B5EF4-FFF2-40B4-BE49-F238E27FC236}">
                <a16:creationId xmlns:a16="http://schemas.microsoft.com/office/drawing/2014/main" id="{27E6E2A0-FA49-4849-84D8-D9D81A52EAF1}"/>
              </a:ext>
            </a:extLst>
          </p:cNvPr>
          <p:cNvSpPr/>
          <p:nvPr/>
        </p:nvSpPr>
        <p:spPr>
          <a:xfrm>
            <a:off x="2102003" y="4859783"/>
            <a:ext cx="2619975" cy="1667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Regarding Service Projects, you will be asked to participate as your competing priorities &amp; schedule allows with the following projects:</a:t>
            </a:r>
          </a:p>
          <a:p>
            <a:pPr marL="252148" indent="-252148" defTabSz="899010">
              <a:buFontTx/>
              <a:buChar char="-"/>
            </a:pPr>
            <a:r>
              <a:rPr lang="en-US" sz="882" dirty="0">
                <a:solidFill>
                  <a:prstClr val="black"/>
                </a:solidFill>
                <a:latin typeface="Candara" panose="020E0502030303020204" pitchFamily="34" charset="0"/>
              </a:rPr>
              <a:t>Beautiful America – trash pick up 1 hour/qtr.</a:t>
            </a:r>
          </a:p>
          <a:p>
            <a:pPr marL="252148" indent="-252148" defTabSz="899010">
              <a:buFontTx/>
              <a:buChar char="-"/>
            </a:pPr>
            <a:r>
              <a:rPr lang="en-US" sz="882" dirty="0">
                <a:solidFill>
                  <a:prstClr val="black"/>
                </a:solidFill>
                <a:latin typeface="Candara" panose="020E0502030303020204" pitchFamily="34" charset="0"/>
              </a:rPr>
              <a:t>Organize a project – your passion – 1 hour/qtr.</a:t>
            </a:r>
          </a:p>
          <a:p>
            <a:pPr marL="252148" indent="-252148" defTabSz="899010">
              <a:buFontTx/>
              <a:buChar char="-"/>
            </a:pPr>
            <a:r>
              <a:rPr lang="en-US" sz="882" dirty="0">
                <a:solidFill>
                  <a:prstClr val="black"/>
                </a:solidFill>
                <a:latin typeface="Candara" panose="020E0502030303020204" pitchFamily="34" charset="0"/>
              </a:rPr>
              <a:t>Offer up any service project that touches your heart/ignites your passion &amp; is connected to one of our seven causes:  </a:t>
            </a:r>
            <a:r>
              <a:rPr lang="en-US" sz="706" dirty="0">
                <a:solidFill>
                  <a:prstClr val="black"/>
                </a:solidFill>
                <a:latin typeface="Candara" panose="020E0502030303020204" pitchFamily="34" charset="0"/>
              </a:rPr>
              <a:t>Water &amp; Sanitation, Basic Education &amp; Literacy, Disease Prevention &amp; Treatment, Maternal &amp; Child Health, Peace &amp;  Conflict Prevention/Resolution,  Economic &amp; Community Development and Protecting the Environment</a:t>
            </a:r>
          </a:p>
        </p:txBody>
      </p:sp>
      <p:sp>
        <p:nvSpPr>
          <p:cNvPr id="13" name="Rectangle 12">
            <a:extLst>
              <a:ext uri="{FF2B5EF4-FFF2-40B4-BE49-F238E27FC236}">
                <a16:creationId xmlns:a16="http://schemas.microsoft.com/office/drawing/2014/main" id="{3C5DBBAB-75BD-F446-B65C-B97752B56521}"/>
              </a:ext>
            </a:extLst>
          </p:cNvPr>
          <p:cNvSpPr/>
          <p:nvPr/>
        </p:nvSpPr>
        <p:spPr>
          <a:xfrm>
            <a:off x="7616454" y="3663111"/>
            <a:ext cx="2547296" cy="1083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2</a:t>
            </a:r>
            <a:r>
              <a:rPr lang="en-US" sz="882" u="sng" baseline="30000" dirty="0">
                <a:solidFill>
                  <a:prstClr val="black"/>
                </a:solidFill>
                <a:latin typeface="Candara" panose="020E0502030303020204" pitchFamily="34" charset="0"/>
              </a:rPr>
              <a:t>nd</a:t>
            </a:r>
            <a:r>
              <a:rPr lang="en-US" sz="882" u="sng" dirty="0">
                <a:solidFill>
                  <a:prstClr val="black"/>
                </a:solidFill>
                <a:latin typeface="Candara" panose="020E0502030303020204" pitchFamily="34" charset="0"/>
              </a:rPr>
              <a:t> year as a Club Member, in addition to 1</a:t>
            </a:r>
            <a:r>
              <a:rPr lang="en-US" sz="882" u="sng" baseline="30000" dirty="0">
                <a:solidFill>
                  <a:prstClr val="black"/>
                </a:solidFill>
                <a:latin typeface="Candara" panose="020E0502030303020204" pitchFamily="34" charset="0"/>
              </a:rPr>
              <a:t>st</a:t>
            </a:r>
            <a:r>
              <a:rPr lang="en-US" sz="882" u="sng" dirty="0">
                <a:solidFill>
                  <a:prstClr val="black"/>
                </a:solidFill>
                <a:latin typeface="Candara" panose="020E0502030303020204" pitchFamily="34" charset="0"/>
              </a:rPr>
              <a:t> year duties, you may be asked to:</a:t>
            </a:r>
          </a:p>
          <a:p>
            <a:pPr marL="252148" indent="-252148" defTabSz="899010">
              <a:buFontTx/>
              <a:buChar char="-"/>
            </a:pPr>
            <a:r>
              <a:rPr lang="en-US" sz="882" dirty="0">
                <a:solidFill>
                  <a:prstClr val="black"/>
                </a:solidFill>
                <a:latin typeface="Candara" panose="020E0502030303020204" pitchFamily="34" charset="0"/>
              </a:rPr>
              <a:t>Take a more active role in the meetings</a:t>
            </a:r>
          </a:p>
          <a:p>
            <a:pPr marL="252148" indent="-252148" defTabSz="899010">
              <a:buFontTx/>
              <a:buChar char="-"/>
            </a:pPr>
            <a:r>
              <a:rPr lang="en-US" sz="882" dirty="0">
                <a:solidFill>
                  <a:prstClr val="black"/>
                </a:solidFill>
                <a:latin typeface="Candara" panose="020E0502030303020204" pitchFamily="34" charset="0"/>
              </a:rPr>
              <a:t>Be a Rotary buddy for a new member</a:t>
            </a:r>
          </a:p>
          <a:p>
            <a:pPr marL="252148" indent="-252148" defTabSz="899010">
              <a:buFontTx/>
              <a:buChar char="-"/>
            </a:pPr>
            <a:r>
              <a:rPr lang="en-US" sz="882" dirty="0">
                <a:solidFill>
                  <a:prstClr val="black"/>
                </a:solidFill>
                <a:latin typeface="Candara" panose="020E0502030303020204" pitchFamily="34" charset="0"/>
              </a:rPr>
              <a:t>Invite prospective members to a meeting, Discover Rotary event or social</a:t>
            </a:r>
          </a:p>
        </p:txBody>
      </p:sp>
      <p:sp>
        <p:nvSpPr>
          <p:cNvPr id="14" name="Rectangle 13">
            <a:extLst>
              <a:ext uri="{FF2B5EF4-FFF2-40B4-BE49-F238E27FC236}">
                <a16:creationId xmlns:a16="http://schemas.microsoft.com/office/drawing/2014/main" id="{460BFD15-9EE1-5B4B-8A3D-97B85281CD79}"/>
              </a:ext>
            </a:extLst>
          </p:cNvPr>
          <p:cNvSpPr/>
          <p:nvPr/>
        </p:nvSpPr>
        <p:spPr>
          <a:xfrm>
            <a:off x="8133296" y="2340294"/>
            <a:ext cx="2030453" cy="103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3</a:t>
            </a:r>
            <a:r>
              <a:rPr lang="en-US" sz="882" u="sng" baseline="30000" dirty="0">
                <a:solidFill>
                  <a:prstClr val="black"/>
                </a:solidFill>
                <a:latin typeface="Candara" panose="020E0502030303020204" pitchFamily="34" charset="0"/>
              </a:rPr>
              <a:t>rd</a:t>
            </a:r>
            <a:r>
              <a:rPr lang="en-US" sz="882" u="sng" dirty="0">
                <a:solidFill>
                  <a:prstClr val="black"/>
                </a:solidFill>
                <a:latin typeface="Candara" panose="020E0502030303020204" pitchFamily="34" charset="0"/>
              </a:rPr>
              <a:t>  year as a Club Member, in addition to 1</a:t>
            </a:r>
            <a:r>
              <a:rPr lang="en-US" sz="882" u="sng" baseline="30000" dirty="0">
                <a:solidFill>
                  <a:prstClr val="black"/>
                </a:solidFill>
                <a:latin typeface="Candara" panose="020E0502030303020204" pitchFamily="34" charset="0"/>
              </a:rPr>
              <a:t>st</a:t>
            </a:r>
            <a:r>
              <a:rPr lang="en-US" sz="882" u="sng" dirty="0">
                <a:solidFill>
                  <a:prstClr val="black"/>
                </a:solidFill>
                <a:latin typeface="Candara" panose="020E0502030303020204" pitchFamily="34" charset="0"/>
              </a:rPr>
              <a:t> year duties, you may be asked to:</a:t>
            </a:r>
          </a:p>
          <a:p>
            <a:pPr marL="252148" indent="-252148" defTabSz="899010">
              <a:buFontTx/>
              <a:buChar char="-"/>
            </a:pPr>
            <a:r>
              <a:rPr lang="en-US" sz="882" dirty="0">
                <a:solidFill>
                  <a:prstClr val="black"/>
                </a:solidFill>
                <a:latin typeface="Candara" panose="020E0502030303020204" pitchFamily="34" charset="0"/>
              </a:rPr>
              <a:t>On occasion, fill in for the President during his/her absence</a:t>
            </a:r>
          </a:p>
          <a:p>
            <a:pPr marL="252148" indent="-252148" defTabSz="899010">
              <a:buFontTx/>
              <a:buChar char="-"/>
            </a:pPr>
            <a:r>
              <a:rPr lang="en-US" sz="882" dirty="0">
                <a:solidFill>
                  <a:prstClr val="black"/>
                </a:solidFill>
                <a:latin typeface="Candara" panose="020E0502030303020204" pitchFamily="34" charset="0"/>
              </a:rPr>
              <a:t>Help to provide admin support/fill in the gaps as needed</a:t>
            </a:r>
          </a:p>
        </p:txBody>
      </p:sp>
      <p:sp>
        <p:nvSpPr>
          <p:cNvPr id="15" name="Rectangle 14">
            <a:extLst>
              <a:ext uri="{FF2B5EF4-FFF2-40B4-BE49-F238E27FC236}">
                <a16:creationId xmlns:a16="http://schemas.microsoft.com/office/drawing/2014/main" id="{BD794477-72FC-0440-9144-A0C6DF5F1F94}"/>
              </a:ext>
            </a:extLst>
          </p:cNvPr>
          <p:cNvSpPr/>
          <p:nvPr/>
        </p:nvSpPr>
        <p:spPr>
          <a:xfrm>
            <a:off x="2102002" y="1452834"/>
            <a:ext cx="3003185" cy="607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4th year as a Club Member, you may be asked to:</a:t>
            </a:r>
          </a:p>
          <a:p>
            <a:pPr marL="252148" indent="-252148" defTabSz="899010">
              <a:buFontTx/>
              <a:buChar char="-"/>
            </a:pPr>
            <a:r>
              <a:rPr lang="en-US" sz="882" dirty="0">
                <a:solidFill>
                  <a:prstClr val="black"/>
                </a:solidFill>
                <a:latin typeface="Candara" panose="020E0502030303020204" pitchFamily="34" charset="0"/>
              </a:rPr>
              <a:t>Serve as President-Elect or President Nominee</a:t>
            </a:r>
          </a:p>
          <a:p>
            <a:pPr marL="252148" indent="-252148" defTabSz="899010">
              <a:buFontTx/>
              <a:buChar char="-"/>
            </a:pPr>
            <a:r>
              <a:rPr lang="en-US" sz="882" dirty="0">
                <a:solidFill>
                  <a:prstClr val="black"/>
                </a:solidFill>
                <a:latin typeface="Candara" panose="020E0502030303020204" pitchFamily="34" charset="0"/>
              </a:rPr>
              <a:t>Oversee a Service Project that you have a passion for</a:t>
            </a:r>
          </a:p>
          <a:p>
            <a:pPr marL="252148" indent="-252148" defTabSz="899010">
              <a:buFontTx/>
              <a:buChar char="-"/>
            </a:pPr>
            <a:r>
              <a:rPr lang="en-US" sz="882" dirty="0">
                <a:solidFill>
                  <a:prstClr val="black"/>
                </a:solidFill>
                <a:latin typeface="Candara" panose="020E0502030303020204" pitchFamily="34" charset="0"/>
              </a:rPr>
              <a:t>Continue to attract  new Members &amp; develop the club</a:t>
            </a:r>
          </a:p>
        </p:txBody>
      </p:sp>
      <p:sp>
        <p:nvSpPr>
          <p:cNvPr id="16" name="Rectangle 15">
            <a:extLst>
              <a:ext uri="{FF2B5EF4-FFF2-40B4-BE49-F238E27FC236}">
                <a16:creationId xmlns:a16="http://schemas.microsoft.com/office/drawing/2014/main" id="{E790CBED-36AF-AB45-B76D-D96966A6C5F5}"/>
              </a:ext>
            </a:extLst>
          </p:cNvPr>
          <p:cNvSpPr/>
          <p:nvPr/>
        </p:nvSpPr>
        <p:spPr>
          <a:xfrm>
            <a:off x="8070744" y="1391444"/>
            <a:ext cx="2093006" cy="788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9010"/>
            <a:r>
              <a:rPr lang="en-US" sz="882" u="sng" dirty="0">
                <a:solidFill>
                  <a:prstClr val="black"/>
                </a:solidFill>
                <a:latin typeface="Candara" panose="020E0502030303020204" pitchFamily="34" charset="0"/>
              </a:rPr>
              <a:t>In your 4</a:t>
            </a:r>
            <a:r>
              <a:rPr lang="en-US" sz="882" u="sng" baseline="30000" dirty="0">
                <a:solidFill>
                  <a:prstClr val="black"/>
                </a:solidFill>
                <a:latin typeface="Candara" panose="020E0502030303020204" pitchFamily="34" charset="0"/>
              </a:rPr>
              <a:t>th</a:t>
            </a:r>
            <a:r>
              <a:rPr lang="en-US" sz="882" u="sng" dirty="0">
                <a:solidFill>
                  <a:prstClr val="black"/>
                </a:solidFill>
                <a:latin typeface="Candara" panose="020E0502030303020204" pitchFamily="34" charset="0"/>
              </a:rPr>
              <a:t> year as a Club Member, in addition to 1</a:t>
            </a:r>
            <a:r>
              <a:rPr lang="en-US" sz="882" u="sng" baseline="30000" dirty="0">
                <a:solidFill>
                  <a:prstClr val="black"/>
                </a:solidFill>
                <a:latin typeface="Candara" panose="020E0502030303020204" pitchFamily="34" charset="0"/>
              </a:rPr>
              <a:t>st</a:t>
            </a:r>
            <a:r>
              <a:rPr lang="en-US" sz="882" u="sng" dirty="0">
                <a:solidFill>
                  <a:prstClr val="black"/>
                </a:solidFill>
                <a:latin typeface="Candara" panose="020E0502030303020204" pitchFamily="34" charset="0"/>
              </a:rPr>
              <a:t> year duties, you may be asked to:</a:t>
            </a:r>
          </a:p>
          <a:p>
            <a:pPr marL="252148" indent="-252148" defTabSz="899010">
              <a:buFontTx/>
              <a:buChar char="-"/>
            </a:pPr>
            <a:r>
              <a:rPr lang="en-US" sz="882" dirty="0">
                <a:solidFill>
                  <a:prstClr val="black"/>
                </a:solidFill>
                <a:latin typeface="Candara" panose="020E0502030303020204" pitchFamily="34" charset="0"/>
              </a:rPr>
              <a:t>Mentor other Rotary members</a:t>
            </a:r>
          </a:p>
          <a:p>
            <a:pPr marL="252148" indent="-252148" defTabSz="899010">
              <a:buFontTx/>
              <a:buChar char="-"/>
            </a:pPr>
            <a:r>
              <a:rPr lang="en-US" sz="882" dirty="0">
                <a:solidFill>
                  <a:prstClr val="black"/>
                </a:solidFill>
                <a:latin typeface="Candara" panose="020E0502030303020204" pitchFamily="34" charset="0"/>
              </a:rPr>
              <a:t>Provide new ways of energizing/ “livening up” the meeting.</a:t>
            </a:r>
          </a:p>
        </p:txBody>
      </p:sp>
      <p:sp>
        <p:nvSpPr>
          <p:cNvPr id="17" name="TextBox 16">
            <a:extLst>
              <a:ext uri="{FF2B5EF4-FFF2-40B4-BE49-F238E27FC236}">
                <a16:creationId xmlns:a16="http://schemas.microsoft.com/office/drawing/2014/main" id="{4901401D-2EBF-2C45-A7A8-88A29D0D01EA}"/>
              </a:ext>
            </a:extLst>
          </p:cNvPr>
          <p:cNvSpPr txBox="1"/>
          <p:nvPr/>
        </p:nvSpPr>
        <p:spPr>
          <a:xfrm>
            <a:off x="6625558" y="466955"/>
            <a:ext cx="3414649" cy="581057"/>
          </a:xfrm>
          <a:prstGeom prst="rect">
            <a:avLst/>
          </a:prstGeom>
          <a:noFill/>
        </p:spPr>
        <p:txBody>
          <a:bodyPr wrap="square" rtlCol="0">
            <a:spAutoFit/>
          </a:bodyPr>
          <a:lstStyle/>
          <a:p>
            <a:pPr algn="ctr" defTabSz="899010"/>
            <a:r>
              <a:rPr lang="en-US" sz="1588" b="1" dirty="0">
                <a:solidFill>
                  <a:prstClr val="black"/>
                </a:solidFill>
                <a:latin typeface="Calibri" panose="020F0502020204030204"/>
              </a:rPr>
              <a:t>A General Road Map for new Club Members’ Responsibilities</a:t>
            </a:r>
          </a:p>
        </p:txBody>
      </p:sp>
      <p:sp>
        <p:nvSpPr>
          <p:cNvPr id="18" name="TextBox 17">
            <a:extLst>
              <a:ext uri="{FF2B5EF4-FFF2-40B4-BE49-F238E27FC236}">
                <a16:creationId xmlns:a16="http://schemas.microsoft.com/office/drawing/2014/main" id="{0DCAA66C-7154-2F49-AC55-969A22540281}"/>
              </a:ext>
            </a:extLst>
          </p:cNvPr>
          <p:cNvSpPr txBox="1"/>
          <p:nvPr/>
        </p:nvSpPr>
        <p:spPr>
          <a:xfrm>
            <a:off x="4364589" y="6163767"/>
            <a:ext cx="3565813" cy="581313"/>
          </a:xfrm>
          <a:prstGeom prst="rect">
            <a:avLst/>
          </a:prstGeom>
          <a:noFill/>
        </p:spPr>
        <p:txBody>
          <a:bodyPr wrap="square" rtlCol="0">
            <a:spAutoFit/>
          </a:bodyPr>
          <a:lstStyle/>
          <a:p>
            <a:pPr algn="ctr" defTabSz="899010"/>
            <a:r>
              <a:rPr lang="en-US" sz="1059" b="1" spc="-26" dirty="0">
                <a:solidFill>
                  <a:prstClr val="black"/>
                </a:solidFill>
                <a:latin typeface="Calibri" panose="020F0502020204030204"/>
              </a:rPr>
              <a:t>NOTE:  This is only a general guideline.  As Rotarians we have busy lives &amp; cannot always follow this path.  Your voluntary, engaged membership is what we desire most.</a:t>
            </a:r>
          </a:p>
        </p:txBody>
      </p:sp>
      <p:sp>
        <p:nvSpPr>
          <p:cNvPr id="20" name="Oval 19"/>
          <p:cNvSpPr/>
          <p:nvPr/>
        </p:nvSpPr>
        <p:spPr>
          <a:xfrm>
            <a:off x="5832166" y="552906"/>
            <a:ext cx="524435" cy="524435"/>
          </a:xfrm>
          <a:prstGeom prst="ellipse">
            <a:avLst/>
          </a:prstGeom>
          <a:noFill/>
          <a:ln w="69850">
            <a:solidFill>
              <a:srgbClr val="1E8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010"/>
            <a:endParaRPr lang="en-US" sz="1770">
              <a:solidFill>
                <a:prstClr val="white"/>
              </a:solidFill>
              <a:latin typeface="Calibri" panose="020F0502020204030204"/>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649" y="310344"/>
            <a:ext cx="1632488" cy="613333"/>
          </a:xfrm>
          <a:prstGeom prst="rect">
            <a:avLst/>
          </a:prstGeom>
        </p:spPr>
      </p:pic>
      <p:sp>
        <p:nvSpPr>
          <p:cNvPr id="23" name="TextBox 22"/>
          <p:cNvSpPr txBox="1"/>
          <p:nvPr/>
        </p:nvSpPr>
        <p:spPr>
          <a:xfrm>
            <a:off x="3900367" y="518519"/>
            <a:ext cx="401411" cy="217258"/>
          </a:xfrm>
          <a:prstGeom prst="rect">
            <a:avLst/>
          </a:prstGeom>
          <a:solidFill>
            <a:schemeClr val="bg1"/>
          </a:solidFill>
        </p:spPr>
        <p:txBody>
          <a:bodyPr wrap="none" lIns="40341" tIns="0" rIns="0" bIns="40341" rtlCol="0">
            <a:spAutoFit/>
          </a:bodyPr>
          <a:lstStyle/>
          <a:p>
            <a:pPr defTabSz="899010"/>
            <a:r>
              <a:rPr lang="en-US" sz="1147" b="1" dirty="0">
                <a:solidFill>
                  <a:prstClr val="black"/>
                </a:solidFill>
                <a:latin typeface="Arial" panose="020B0604020202020204" pitchFamily="34" charset="0"/>
                <a:cs typeface="Arial" panose="020B0604020202020204" pitchFamily="34" charset="0"/>
              </a:rPr>
              <a:t>Later</a:t>
            </a:r>
          </a:p>
        </p:txBody>
      </p:sp>
      <p:sp>
        <p:nvSpPr>
          <p:cNvPr id="21" name="Oval 20"/>
          <p:cNvSpPr/>
          <p:nvPr/>
        </p:nvSpPr>
        <p:spPr>
          <a:xfrm>
            <a:off x="3860636" y="346017"/>
            <a:ext cx="503952" cy="503795"/>
          </a:xfrm>
          <a:prstGeom prst="ellipse">
            <a:avLst/>
          </a:prstGeom>
          <a:noFill/>
          <a:ln w="76200">
            <a:solidFill>
              <a:srgbClr val="0DA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010"/>
            <a:endParaRPr lang="en-US" sz="1770">
              <a:solidFill>
                <a:prstClr val="white"/>
              </a:solidFill>
              <a:latin typeface="Calibri" panose="020F0502020204030204"/>
            </a:endParaRPr>
          </a:p>
        </p:txBody>
      </p:sp>
    </p:spTree>
    <p:extLst>
      <p:ext uri="{BB962C8B-B14F-4D97-AF65-F5344CB8AC3E}">
        <p14:creationId xmlns:p14="http://schemas.microsoft.com/office/powerpoint/2010/main" val="173072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P spid="12" grpId="0"/>
      <p:bldP spid="13" grpId="0" animBg="1"/>
      <p:bldP spid="14" grpId="0" animBg="1"/>
      <p:bldP spid="15"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56490"/>
            <a:ext cx="10058400" cy="3448911"/>
          </a:xfrm>
          <a:prstGeom prst="rect">
            <a:avLst/>
          </a:prstGeom>
        </p:spPr>
      </p:pic>
    </p:spTree>
    <p:extLst>
      <p:ext uri="{BB962C8B-B14F-4D97-AF65-F5344CB8AC3E}">
        <p14:creationId xmlns:p14="http://schemas.microsoft.com/office/powerpoint/2010/main" val="2788381736"/>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10971809" cy="1766888"/>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How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Retain Members</a:t>
            </a:r>
          </a:p>
        </p:txBody>
      </p:sp>
      <p:sp>
        <p:nvSpPr>
          <p:cNvPr id="71682" name="Rectangle 4"/>
          <p:cNvSpPr>
            <a:spLocks noChangeArrowheads="1"/>
          </p:cNvSpPr>
          <p:nvPr/>
        </p:nvSpPr>
        <p:spPr bwMode="auto">
          <a:xfrm>
            <a:off x="1905000" y="4648200"/>
            <a:ext cx="7327455" cy="1754326"/>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ja-JP" sz="6000" dirty="0">
                <a:solidFill>
                  <a:srgbClr val="FFFFFF"/>
                </a:solidFill>
                <a:latin typeface="Arial" charset="0"/>
                <a:ea typeface="MS PGothic" pitchFamily="34" charset="-128"/>
                <a:cs typeface="Arial" charset="0"/>
              </a:rPr>
              <a:t>IPDG Cliff Berg</a:t>
            </a:r>
          </a:p>
          <a:p>
            <a:pPr eaLnBrk="0" fontAlgn="base" hangingPunct="0">
              <a:spcBef>
                <a:spcPct val="0"/>
              </a:spcBef>
              <a:spcAft>
                <a:spcPct val="0"/>
              </a:spcAft>
            </a:pPr>
            <a:r>
              <a:rPr lang="en-US" altLang="ja-JP" sz="4800" dirty="0">
                <a:solidFill>
                  <a:srgbClr val="FFFFFF"/>
                </a:solidFill>
                <a:latin typeface="Arial" charset="0"/>
                <a:ea typeface="MS PGothic" pitchFamily="34" charset="-128"/>
                <a:cs typeface="Arial" charset="0"/>
              </a:rPr>
              <a:t>District MAP Ambassador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4804714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19" name="Rectangle 5">
            <a:extLst>
              <a:ext uri="{FF2B5EF4-FFF2-40B4-BE49-F238E27FC236}">
                <a16:creationId xmlns:a16="http://schemas.microsoft.com/office/drawing/2014/main" id="{C7EA4B13-46D3-41EE-95DA-7B2100DE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embo"/>
              <a:ea typeface="+mn-ea"/>
              <a:cs typeface="+mn-cs"/>
            </a:endParaRPr>
          </a:p>
        </p:txBody>
      </p:sp>
      <p:grpSp>
        <p:nvGrpSpPr>
          <p:cNvPr id="14" name="Group 13">
            <a:extLst>
              <a:ext uri="{FF2B5EF4-FFF2-40B4-BE49-F238E27FC236}">
                <a16:creationId xmlns:a16="http://schemas.microsoft.com/office/drawing/2014/main" id="{DCEEEBE1-DC7B-4168-90C6-DB88876E3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5" name="Rectangle 14">
              <a:extLst>
                <a:ext uri="{FF2B5EF4-FFF2-40B4-BE49-F238E27FC236}">
                  <a16:creationId xmlns:a16="http://schemas.microsoft.com/office/drawing/2014/main" id="{43418E74-781F-419C-8C63-91C14AF8D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cxnSp>
          <p:nvCxnSpPr>
            <p:cNvPr id="16" name="Straight Connector 15">
              <a:extLst>
                <a:ext uri="{FF2B5EF4-FFF2-40B4-BE49-F238E27FC236}">
                  <a16:creationId xmlns:a16="http://schemas.microsoft.com/office/drawing/2014/main" id="{9B0F0D1C-98D5-4C46-961A-0E36168C31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E9C99B-47BB-461B-AEDE-0B227C5B25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96F66A3-C491-4AE8-0096-51528E74D151}"/>
              </a:ext>
            </a:extLst>
          </p:cNvPr>
          <p:cNvSpPr>
            <a:spLocks noGrp="1"/>
          </p:cNvSpPr>
          <p:nvPr>
            <p:ph type="ctrTitle"/>
          </p:nvPr>
        </p:nvSpPr>
        <p:spPr>
          <a:xfrm>
            <a:off x="1406924" y="1398850"/>
            <a:ext cx="3282152" cy="2030150"/>
          </a:xfrm>
        </p:spPr>
        <p:txBody>
          <a:bodyPr>
            <a:normAutofit/>
          </a:bodyPr>
          <a:lstStyle/>
          <a:p>
            <a:r>
              <a:rPr lang="en-US" dirty="0"/>
              <a:t>Retention of Members</a:t>
            </a:r>
          </a:p>
        </p:txBody>
      </p:sp>
      <p:sp>
        <p:nvSpPr>
          <p:cNvPr id="3" name="Subtitle 2">
            <a:extLst>
              <a:ext uri="{FF2B5EF4-FFF2-40B4-BE49-F238E27FC236}">
                <a16:creationId xmlns:a16="http://schemas.microsoft.com/office/drawing/2014/main" id="{BBE9D1EA-03B3-0B07-4DC2-E846CE699774}"/>
              </a:ext>
            </a:extLst>
          </p:cNvPr>
          <p:cNvSpPr>
            <a:spLocks noGrp="1"/>
          </p:cNvSpPr>
          <p:nvPr>
            <p:ph type="subTitle" idx="1"/>
          </p:nvPr>
        </p:nvSpPr>
        <p:spPr>
          <a:xfrm>
            <a:off x="1406924" y="3712101"/>
            <a:ext cx="3282152" cy="732541"/>
          </a:xfrm>
        </p:spPr>
        <p:txBody>
          <a:bodyPr>
            <a:normAutofit/>
          </a:bodyPr>
          <a:lstStyle/>
          <a:p>
            <a:endParaRPr lang="en-US"/>
          </a:p>
        </p:txBody>
      </p:sp>
      <p:pic>
        <p:nvPicPr>
          <p:cNvPr id="7" name="Graphic 6" descr="Group">
            <a:extLst>
              <a:ext uri="{FF2B5EF4-FFF2-40B4-BE49-F238E27FC236}">
                <a16:creationId xmlns:a16="http://schemas.microsoft.com/office/drawing/2014/main" id="{4D9C708E-AC3C-F52D-3DE1-7262D963A0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0295" y="723900"/>
            <a:ext cx="5410200" cy="5410200"/>
          </a:xfrm>
          <a:prstGeom prst="rect">
            <a:avLst/>
          </a:prstGeom>
        </p:spPr>
      </p:pic>
    </p:spTree>
    <p:extLst>
      <p:ext uri="{BB962C8B-B14F-4D97-AF65-F5344CB8AC3E}">
        <p14:creationId xmlns:p14="http://schemas.microsoft.com/office/powerpoint/2010/main" val="2107756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36"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 name="Title 1">
            <a:extLst>
              <a:ext uri="{FF2B5EF4-FFF2-40B4-BE49-F238E27FC236}">
                <a16:creationId xmlns:a16="http://schemas.microsoft.com/office/drawing/2014/main" id="{FF3017D9-0E3A-77DF-0D06-C150F4055B74}"/>
              </a:ext>
            </a:extLst>
          </p:cNvPr>
          <p:cNvSpPr>
            <a:spLocks noGrp="1"/>
          </p:cNvSpPr>
          <p:nvPr>
            <p:ph type="title"/>
          </p:nvPr>
        </p:nvSpPr>
        <p:spPr>
          <a:xfrm>
            <a:off x="1424940" y="1653540"/>
            <a:ext cx="3246119" cy="2608006"/>
          </a:xfrm>
        </p:spPr>
        <p:txBody>
          <a:bodyPr anchor="ctr">
            <a:normAutofit/>
          </a:bodyPr>
          <a:lstStyle/>
          <a:p>
            <a:pPr algn="ctr"/>
            <a:r>
              <a:rPr lang="en-US" dirty="0"/>
              <a:t>Does Your Club Provide </a:t>
            </a:r>
          </a:p>
        </p:txBody>
      </p:sp>
      <p:grpSp>
        <p:nvGrpSpPr>
          <p:cNvPr id="37"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38"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BDD21202-BC43-4842-5C9C-1FAAD5EF2A1E}"/>
              </a:ext>
            </a:extLst>
          </p:cNvPr>
          <p:cNvGraphicFramePr>
            <a:graphicFrameLocks noGrp="1"/>
          </p:cNvGraphicFramePr>
          <p:nvPr>
            <p:ph idx="1"/>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99678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1"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pic>
        <p:nvPicPr>
          <p:cNvPr id="22" name="Picture 4" descr="Writing an appointment on a paper agenda">
            <a:extLst>
              <a:ext uri="{FF2B5EF4-FFF2-40B4-BE49-F238E27FC236}">
                <a16:creationId xmlns:a16="http://schemas.microsoft.com/office/drawing/2014/main" id="{609952F9-7AD9-13F0-3F40-D81E6F5BE282}"/>
              </a:ext>
            </a:extLst>
          </p:cNvPr>
          <p:cNvPicPr>
            <a:picLocks noChangeAspect="1"/>
          </p:cNvPicPr>
          <p:nvPr/>
        </p:nvPicPr>
        <p:blipFill rotWithShape="1">
          <a:blip r:embed="rId3">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57635AB2-1486-CD76-0B29-C7A64785CDA4}"/>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a:solidFill>
                  <a:schemeClr val="tx1"/>
                </a:solidFill>
              </a:rPr>
              <a:t>Resources</a:t>
            </a:r>
            <a:br>
              <a:rPr lang="en-US">
                <a:solidFill>
                  <a:schemeClr val="tx1"/>
                </a:solidFill>
              </a:rPr>
            </a:br>
            <a:endParaRPr lang="en-US">
              <a:solidFill>
                <a:schemeClr val="tx1"/>
              </a:solidFill>
            </a:endParaRPr>
          </a:p>
        </p:txBody>
      </p:sp>
      <p:sp>
        <p:nvSpPr>
          <p:cNvPr id="3" name="Content Placeholder 2">
            <a:extLst>
              <a:ext uri="{FF2B5EF4-FFF2-40B4-BE49-F238E27FC236}">
                <a16:creationId xmlns:a16="http://schemas.microsoft.com/office/drawing/2014/main" id="{480EACA6-E8E9-863C-55BD-372DB000934E}"/>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marL="342900" indent="-342900" algn="ct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Why Members Leave Handout</a:t>
            </a:r>
          </a:p>
          <a:p>
            <a:pPr marL="342900" indent="-342900" algn="ct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August 2023 Rotary Magazine – “Membership Makeover”</a:t>
            </a:r>
          </a:p>
          <a:p>
            <a:pPr marL="342900" indent="-342900" algn="ct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Mentor Program Guidelines</a:t>
            </a:r>
          </a:p>
          <a:p>
            <a:pPr marL="342900" indent="-342900" algn="ct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Suggested Survey Questions Handout</a:t>
            </a:r>
          </a:p>
        </p:txBody>
      </p:sp>
      <p:grpSp>
        <p:nvGrpSpPr>
          <p:cNvPr id="23"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Bembo"/>
                <a:ea typeface="+mn-ea"/>
                <a:cs typeface="+mn-cs"/>
              </a:endParaRPr>
            </a:p>
          </p:txBody>
        </p:sp>
        <p:cxnSp>
          <p:nvCxnSpPr>
            <p:cNvPr id="24"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187932"/>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pic>
        <p:nvPicPr>
          <p:cNvPr id="19" name="Picture 4" descr="Hands holding each other's wrists and interlinked to form a circle">
            <a:extLst>
              <a:ext uri="{FF2B5EF4-FFF2-40B4-BE49-F238E27FC236}">
                <a16:creationId xmlns:a16="http://schemas.microsoft.com/office/drawing/2014/main" id="{48284006-E5CE-3753-926A-170769432BF6}"/>
              </a:ext>
            </a:extLst>
          </p:cNvPr>
          <p:cNvPicPr>
            <a:picLocks noChangeAspect="1"/>
          </p:cNvPicPr>
          <p:nvPr/>
        </p:nvPicPr>
        <p:blipFill rotWithShape="1">
          <a:blip r:embed="rId3">
            <a:alphaModFix/>
          </a:blip>
          <a:srcRect b="15730"/>
          <a:stretch/>
        </p:blipFill>
        <p:spPr>
          <a:xfrm>
            <a:off x="-1" y="10"/>
            <a:ext cx="12192000" cy="6857989"/>
          </a:xfrm>
          <a:prstGeom prst="rect">
            <a:avLst/>
          </a:prstGeom>
        </p:spPr>
      </p:pic>
      <p:sp>
        <p:nvSpPr>
          <p:cNvPr id="20" name="Rectangle 10">
            <a:extLst>
              <a:ext uri="{FF2B5EF4-FFF2-40B4-BE49-F238E27FC236}">
                <a16:creationId xmlns:a16="http://schemas.microsoft.com/office/drawing/2014/main" id="{4DAEF25D-C97E-48E9-B20C-FEFC2EC6E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3200"/>
            <a:ext cx="12191999" cy="5384800"/>
          </a:xfrm>
          <a:prstGeom prst="rect">
            <a:avLst/>
          </a:prstGeom>
          <a:gradFill flip="none" rotWithShape="1">
            <a:gsLst>
              <a:gs pos="0">
                <a:srgbClr val="000000">
                  <a:alpha val="0"/>
                </a:srgbClr>
              </a:gs>
              <a:gs pos="42000">
                <a:srgbClr val="000000">
                  <a:alpha val="41000"/>
                </a:srgbClr>
              </a:gs>
              <a:gs pos="100000">
                <a:srgbClr val="000000">
                  <a:alpha val="6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2" name="Title 1">
            <a:extLst>
              <a:ext uri="{FF2B5EF4-FFF2-40B4-BE49-F238E27FC236}">
                <a16:creationId xmlns:a16="http://schemas.microsoft.com/office/drawing/2014/main" id="{17D3B5F3-B788-5AF5-E5DD-F78B17AC17B5}"/>
              </a:ext>
            </a:extLst>
          </p:cNvPr>
          <p:cNvSpPr>
            <a:spLocks noGrp="1"/>
          </p:cNvSpPr>
          <p:nvPr>
            <p:ph type="ctrTitle"/>
          </p:nvPr>
        </p:nvSpPr>
        <p:spPr>
          <a:xfrm>
            <a:off x="2455401" y="1066800"/>
            <a:ext cx="7272408" cy="2646795"/>
          </a:xfrm>
        </p:spPr>
        <p:txBody>
          <a:bodyPr anchor="b">
            <a:normAutofit/>
          </a:bodyPr>
          <a:lstStyle/>
          <a:p>
            <a:r>
              <a:rPr lang="en-US" dirty="0">
                <a:solidFill>
                  <a:srgbClr val="FFFFFF"/>
                </a:solidFill>
              </a:rPr>
              <a:t>Retention Is All About Care &amp; Respect For Member!</a:t>
            </a:r>
          </a:p>
        </p:txBody>
      </p:sp>
      <p:sp>
        <p:nvSpPr>
          <p:cNvPr id="3" name="Subtitle 2">
            <a:extLst>
              <a:ext uri="{FF2B5EF4-FFF2-40B4-BE49-F238E27FC236}">
                <a16:creationId xmlns:a16="http://schemas.microsoft.com/office/drawing/2014/main" id="{516C063C-767C-1E1E-7598-CE0012622E48}"/>
              </a:ext>
            </a:extLst>
          </p:cNvPr>
          <p:cNvSpPr>
            <a:spLocks noGrp="1"/>
          </p:cNvSpPr>
          <p:nvPr>
            <p:ph type="subTitle" idx="1"/>
          </p:nvPr>
        </p:nvSpPr>
        <p:spPr>
          <a:xfrm>
            <a:off x="3558988" y="4876803"/>
            <a:ext cx="5074022" cy="1257295"/>
          </a:xfrm>
        </p:spPr>
        <p:txBody>
          <a:bodyPr anchor="t">
            <a:normAutofit/>
          </a:bodyPr>
          <a:lstStyle/>
          <a:p>
            <a:endParaRPr lang="en-US">
              <a:solidFill>
                <a:srgbClr val="FFFFFF"/>
              </a:solidFill>
            </a:endParaRPr>
          </a:p>
        </p:txBody>
      </p:sp>
      <p:grpSp>
        <p:nvGrpSpPr>
          <p:cNvPr id="21" name="Group 12">
            <a:extLst>
              <a:ext uri="{FF2B5EF4-FFF2-40B4-BE49-F238E27FC236}">
                <a16:creationId xmlns:a16="http://schemas.microsoft.com/office/drawing/2014/main" id="{91B7537E-7B93-4306-B9DF-4CD583E0AA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22" name="Rectangle 13">
              <a:extLst>
                <a:ext uri="{FF2B5EF4-FFF2-40B4-BE49-F238E27FC236}">
                  <a16:creationId xmlns:a16="http://schemas.microsoft.com/office/drawing/2014/main" id="{00AB796C-11E6-468E-9C0D-38940D8E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Bembo"/>
                <a:ea typeface="+mn-ea"/>
                <a:cs typeface="+mn-cs"/>
              </a:endParaRPr>
            </a:p>
          </p:txBody>
        </p:sp>
        <p:cxnSp>
          <p:nvCxnSpPr>
            <p:cNvPr id="15" name="Straight Connector 14">
              <a:extLst>
                <a:ext uri="{FF2B5EF4-FFF2-40B4-BE49-F238E27FC236}">
                  <a16:creationId xmlns:a16="http://schemas.microsoft.com/office/drawing/2014/main" id="{0FC9ACE4-DF02-4B56-B482-DDAD2EC090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9CC309-9401-4122-8206-A304650EF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36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56490"/>
            <a:ext cx="10058400" cy="3448911"/>
          </a:xfrm>
          <a:prstGeom prst="rect">
            <a:avLst/>
          </a:prstGeom>
        </p:spPr>
      </p:pic>
    </p:spTree>
    <p:extLst>
      <p:ext uri="{BB962C8B-B14F-4D97-AF65-F5344CB8AC3E}">
        <p14:creationId xmlns:p14="http://schemas.microsoft.com/office/powerpoint/2010/main" val="3452880902"/>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10971809" cy="1766888"/>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dirty="0">
                <a:solidFill>
                  <a:srgbClr val="FEBC16"/>
                </a:solidFill>
                <a:latin typeface="Arial" charset="0"/>
                <a:cs typeface="Arial" charset="0"/>
              </a:rPr>
              <a:t>What is &amp; h</a:t>
            </a: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ow to start </a:t>
            </a:r>
            <a:r>
              <a:rPr lang="en-US" altLang="en-US" sz="5400" dirty="0">
                <a:solidFill>
                  <a:srgbClr val="FEBC16"/>
                </a:solidFill>
                <a:latin typeface="Arial" charset="0"/>
                <a:cs typeface="Arial" charset="0"/>
              </a:rPr>
              <a: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Innovative Club</a:t>
            </a:r>
          </a:p>
        </p:txBody>
      </p:sp>
      <p:sp>
        <p:nvSpPr>
          <p:cNvPr id="71682" name="Rectangle 4"/>
          <p:cNvSpPr>
            <a:spLocks noChangeArrowheads="1"/>
          </p:cNvSpPr>
          <p:nvPr/>
        </p:nvSpPr>
        <p:spPr bwMode="auto">
          <a:xfrm>
            <a:off x="1905000" y="4648200"/>
            <a:ext cx="8182946" cy="144655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4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DICA Chair Pat Campbell-White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4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ARC Hugh Dawkins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405959951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62D0A-3DEB-311E-CC82-AC5C1E3E5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047" y="0"/>
            <a:ext cx="8180863" cy="6858000"/>
          </a:xfrm>
          <a:prstGeom prst="rect">
            <a:avLst/>
          </a:prstGeom>
        </p:spPr>
      </p:pic>
    </p:spTree>
    <p:extLst>
      <p:ext uri="{BB962C8B-B14F-4D97-AF65-F5344CB8AC3E}">
        <p14:creationId xmlns:p14="http://schemas.microsoft.com/office/powerpoint/2010/main" val="3459595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1589" y="2636838"/>
            <a:ext cx="12188825" cy="1416050"/>
          </a:xfrm>
          <a:prstGeom prst="rect">
            <a:avLst/>
          </a:prstGeom>
          <a:solidFill>
            <a:srgbClr val="043671"/>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FEBC16"/>
                </a:solidFill>
                <a:effectLst/>
                <a:uLnTx/>
                <a:uFillTx/>
                <a:latin typeface="Franklin Gothic Book"/>
                <a:ea typeface="+mn-ea"/>
                <a:cs typeface="+mn-cs"/>
              </a:rPr>
              <a:t>Innovative Clubs: The Low-Hanging Fruit of Membership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C5235-FF85-6B99-8705-82E18D82999D}"/>
              </a:ext>
            </a:extLst>
          </p:cNvPr>
          <p:cNvSpPr>
            <a:spLocks noGrp="1"/>
          </p:cNvSpPr>
          <p:nvPr>
            <p:ph type="sldNum" sz="quarter" idx="12"/>
          </p:nvPr>
        </p:nvSpPr>
        <p:spPr>
          <a:xfrm>
            <a:off x="8787984" y="6492875"/>
            <a:ext cx="28439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898989"/>
                </a:solidFill>
                <a:effectLst/>
                <a:uLnTx/>
                <a:uFillTx/>
                <a:latin typeface="Franklin Gothic Book"/>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898989"/>
              </a:solidFill>
              <a:effectLst/>
              <a:uLnTx/>
              <a:uFillTx/>
              <a:latin typeface="Franklin Gothic Book"/>
              <a:ea typeface="+mn-ea"/>
              <a:cs typeface="Arial" panose="020B0604020202020204" pitchFamily="34" charset="0"/>
            </a:endParaRPr>
          </a:p>
        </p:txBody>
      </p:sp>
      <p:pic>
        <p:nvPicPr>
          <p:cNvPr id="3" name="Picture 2" descr="Shape, circle&#10;&#10;Description automatically generated">
            <a:extLst>
              <a:ext uri="{FF2B5EF4-FFF2-40B4-BE49-F238E27FC236}">
                <a16:creationId xmlns:a16="http://schemas.microsoft.com/office/drawing/2014/main" id="{728EC49D-C096-1A59-763A-96451701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34" y="643467"/>
            <a:ext cx="4512563" cy="5571066"/>
          </a:xfrm>
          <a:prstGeom prst="rect">
            <a:avLst/>
          </a:prstGeom>
        </p:spPr>
      </p:pic>
      <p:pic>
        <p:nvPicPr>
          <p:cNvPr id="4" name="Picture 3" descr="A picture containing text, sign, outdoor, clipart&#10;&#10;Description automatically generated">
            <a:extLst>
              <a:ext uri="{FF2B5EF4-FFF2-40B4-BE49-F238E27FC236}">
                <a16:creationId xmlns:a16="http://schemas.microsoft.com/office/drawing/2014/main" id="{E92619C5-8155-328E-686A-F1E3A6FE6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493" y="781158"/>
            <a:ext cx="5611481" cy="5295683"/>
          </a:xfrm>
          <a:prstGeom prst="rect">
            <a:avLst/>
          </a:prstGeom>
        </p:spPr>
      </p:pic>
    </p:spTree>
    <p:extLst>
      <p:ext uri="{BB962C8B-B14F-4D97-AF65-F5344CB8AC3E}">
        <p14:creationId xmlns:p14="http://schemas.microsoft.com/office/powerpoint/2010/main" val="1316998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92" name="Google Shape;92;p1"/>
          <p:cNvGrpSpPr/>
          <p:nvPr/>
        </p:nvGrpSpPr>
        <p:grpSpPr>
          <a:xfrm>
            <a:off x="6649931" y="874792"/>
            <a:ext cx="4918764" cy="6610068"/>
            <a:chOff x="0" y="0"/>
            <a:chExt cx="3663950" cy="4923790"/>
          </a:xfrm>
        </p:grpSpPr>
        <p:sp>
          <p:nvSpPr>
            <p:cNvPr id="93" name="Google Shape;93;p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303030"/>
            </a:solidFill>
            <a:ln w="12700" cap="flat" cmpd="sng">
              <a:solidFill>
                <a:srgbClr val="000000"/>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94" name="Google Shape;94;p1"/>
            <p:cNvSpPr/>
            <p:nvPr/>
          </p:nvSpPr>
          <p:spPr>
            <a:xfrm>
              <a:off x="0" y="0"/>
              <a:ext cx="3663950" cy="4923790"/>
            </a:xfrm>
            <a:custGeom>
              <a:avLst/>
              <a:gdLst/>
              <a:ahLst/>
              <a:cxnLst/>
              <a:rect l="l" t="t" r="r" b="b"/>
              <a:pathLst>
                <a:path w="3663950"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95" name="Google Shape;95;p1"/>
          <p:cNvGrpSpPr/>
          <p:nvPr/>
        </p:nvGrpSpPr>
        <p:grpSpPr>
          <a:xfrm>
            <a:off x="6400920" y="969432"/>
            <a:ext cx="5105280" cy="6860718"/>
            <a:chOff x="0" y="0"/>
            <a:chExt cx="3663950" cy="4923790"/>
          </a:xfrm>
        </p:grpSpPr>
        <p:sp>
          <p:nvSpPr>
            <p:cNvPr id="96" name="Google Shape;96;p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3">
                <a:alphaModFix/>
              </a:blip>
              <a:stretch>
                <a:fillRect l="-313" r="-79623"/>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97" name="Google Shape;97;p1"/>
            <p:cNvSpPr/>
            <p:nvPr/>
          </p:nvSpPr>
          <p:spPr>
            <a:xfrm>
              <a:off x="0" y="0"/>
              <a:ext cx="3663950" cy="4923790"/>
            </a:xfrm>
            <a:custGeom>
              <a:avLst/>
              <a:gdLst/>
              <a:ahLst/>
              <a:cxnLst/>
              <a:rect l="l" t="t" r="r" b="b"/>
              <a:pathLst>
                <a:path w="3663950"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pic>
        <p:nvPicPr>
          <p:cNvPr id="98" name="Google Shape;98;p1"/>
          <p:cNvPicPr preferRelativeResize="0"/>
          <p:nvPr/>
        </p:nvPicPr>
        <p:blipFill rotWithShape="1">
          <a:blip r:embed="rId4">
            <a:alphaModFix/>
          </a:blip>
          <a:srcRect/>
          <a:stretch/>
        </p:blipFill>
        <p:spPr>
          <a:xfrm rot="-2273266">
            <a:off x="5563783" y="460353"/>
            <a:ext cx="1064435" cy="619307"/>
          </a:xfrm>
          <a:prstGeom prst="rect">
            <a:avLst/>
          </a:prstGeom>
          <a:noFill/>
          <a:ln>
            <a:noFill/>
          </a:ln>
        </p:spPr>
      </p:pic>
      <p:pic>
        <p:nvPicPr>
          <p:cNvPr id="99" name="Google Shape;99;p1"/>
          <p:cNvPicPr preferRelativeResize="0"/>
          <p:nvPr/>
        </p:nvPicPr>
        <p:blipFill rotWithShape="1">
          <a:blip r:embed="rId5">
            <a:alphaModFix/>
          </a:blip>
          <a:srcRect/>
          <a:stretch/>
        </p:blipFill>
        <p:spPr>
          <a:xfrm>
            <a:off x="-675991" y="5404381"/>
            <a:ext cx="2215352" cy="2038123"/>
          </a:xfrm>
          <a:prstGeom prst="rect">
            <a:avLst/>
          </a:prstGeom>
          <a:noFill/>
          <a:ln>
            <a:noFill/>
          </a:ln>
        </p:spPr>
      </p:pic>
      <p:sp>
        <p:nvSpPr>
          <p:cNvPr id="101" name="Google Shape;101;p1"/>
          <p:cNvSpPr txBox="1"/>
          <p:nvPr/>
        </p:nvSpPr>
        <p:spPr>
          <a:xfrm>
            <a:off x="431685" y="836082"/>
            <a:ext cx="6054200" cy="212731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Arial"/>
                <a:cs typeface="Arial"/>
                <a:sym typeface="Arial"/>
              </a:rPr>
              <a:t>If we don't start thinking differently, we'll never fill</a:t>
            </a:r>
            <a:endParaRPr kumimoji="0" sz="3600" b="0" i="0" u="none" strike="noStrike" kern="1200" cap="none" spc="0" normalizeH="0" baseline="0" noProof="0" dirty="0">
              <a:ln>
                <a:noFill/>
              </a:ln>
              <a:solidFill>
                <a:srgbClr val="FFFFFF"/>
              </a:solidFill>
              <a:effectLst/>
              <a:uLnTx/>
              <a:uFillTx/>
              <a:latin typeface="Franklin Gothic Book"/>
              <a:ea typeface="+mn-ea"/>
              <a:cs typeface="+mn-cs"/>
            </a:endParaRPr>
          </a:p>
          <a:p>
            <a:pPr marL="0" marR="0" lvl="0" indent="0" algn="l"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Arial"/>
                <a:cs typeface="Arial"/>
                <a:sym typeface="Arial"/>
              </a:rPr>
              <a:t>the empty seats.</a:t>
            </a:r>
            <a:endParaRPr kumimoji="0" sz="12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6"/>
          <p:cNvGrpSpPr/>
          <p:nvPr/>
        </p:nvGrpSpPr>
        <p:grpSpPr>
          <a:xfrm>
            <a:off x="854174" y="2087869"/>
            <a:ext cx="10644409" cy="2799892"/>
            <a:chOff x="0" y="0"/>
            <a:chExt cx="16460792" cy="4329826"/>
          </a:xfrm>
        </p:grpSpPr>
        <p:sp>
          <p:nvSpPr>
            <p:cNvPr id="190" name="Google Shape;190;p6"/>
            <p:cNvSpPr/>
            <p:nvPr/>
          </p:nvSpPr>
          <p:spPr>
            <a:xfrm>
              <a:off x="31750" y="31750"/>
              <a:ext cx="16397292" cy="4266326"/>
            </a:xfrm>
            <a:custGeom>
              <a:avLst/>
              <a:gdLst/>
              <a:ahLst/>
              <a:cxnLst/>
              <a:rect l="l" t="t" r="r" b="b"/>
              <a:pathLst>
                <a:path w="16397292" h="4266326" extrusionOk="0">
                  <a:moveTo>
                    <a:pt x="16304582" y="4266326"/>
                  </a:moveTo>
                  <a:lnTo>
                    <a:pt x="92710" y="4266326"/>
                  </a:lnTo>
                  <a:cubicBezTo>
                    <a:pt x="41910" y="4266326"/>
                    <a:pt x="0" y="4224416"/>
                    <a:pt x="0" y="4173616"/>
                  </a:cubicBezTo>
                  <a:lnTo>
                    <a:pt x="0" y="92710"/>
                  </a:lnTo>
                  <a:cubicBezTo>
                    <a:pt x="0" y="41910"/>
                    <a:pt x="41910" y="0"/>
                    <a:pt x="92710" y="0"/>
                  </a:cubicBezTo>
                  <a:lnTo>
                    <a:pt x="16303312" y="0"/>
                  </a:lnTo>
                  <a:cubicBezTo>
                    <a:pt x="16354112" y="0"/>
                    <a:pt x="16396022" y="41910"/>
                    <a:pt x="16396022" y="92710"/>
                  </a:cubicBezTo>
                  <a:lnTo>
                    <a:pt x="16396022" y="4172346"/>
                  </a:lnTo>
                  <a:cubicBezTo>
                    <a:pt x="16397292" y="4224416"/>
                    <a:pt x="16355382" y="4266326"/>
                    <a:pt x="16304582" y="4266326"/>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91" name="Google Shape;191;p6"/>
            <p:cNvSpPr/>
            <p:nvPr/>
          </p:nvSpPr>
          <p:spPr>
            <a:xfrm>
              <a:off x="0" y="0"/>
              <a:ext cx="16460792" cy="4329826"/>
            </a:xfrm>
            <a:custGeom>
              <a:avLst/>
              <a:gdLst/>
              <a:ahLst/>
              <a:cxnLst/>
              <a:rect l="l" t="t" r="r" b="b"/>
              <a:pathLst>
                <a:path w="16460792" h="4329826" extrusionOk="0">
                  <a:moveTo>
                    <a:pt x="16336332" y="59690"/>
                  </a:moveTo>
                  <a:cubicBezTo>
                    <a:pt x="16371892" y="59690"/>
                    <a:pt x="16401103" y="88900"/>
                    <a:pt x="16401103" y="124460"/>
                  </a:cubicBezTo>
                  <a:lnTo>
                    <a:pt x="16401103" y="4205366"/>
                  </a:lnTo>
                  <a:cubicBezTo>
                    <a:pt x="16401103" y="4240926"/>
                    <a:pt x="16371892" y="4270136"/>
                    <a:pt x="16336332" y="4270136"/>
                  </a:cubicBezTo>
                  <a:lnTo>
                    <a:pt x="124460" y="4270136"/>
                  </a:lnTo>
                  <a:cubicBezTo>
                    <a:pt x="88900" y="4270136"/>
                    <a:pt x="59690" y="4240926"/>
                    <a:pt x="59690" y="4205366"/>
                  </a:cubicBezTo>
                  <a:lnTo>
                    <a:pt x="59690" y="124460"/>
                  </a:lnTo>
                  <a:cubicBezTo>
                    <a:pt x="59690" y="88900"/>
                    <a:pt x="88900" y="59690"/>
                    <a:pt x="124460" y="59690"/>
                  </a:cubicBezTo>
                  <a:lnTo>
                    <a:pt x="16336332" y="59690"/>
                  </a:lnTo>
                  <a:moveTo>
                    <a:pt x="16336332" y="0"/>
                  </a:moveTo>
                  <a:lnTo>
                    <a:pt x="124460" y="0"/>
                  </a:lnTo>
                  <a:cubicBezTo>
                    <a:pt x="55880" y="0"/>
                    <a:pt x="0" y="55880"/>
                    <a:pt x="0" y="124460"/>
                  </a:cubicBezTo>
                  <a:lnTo>
                    <a:pt x="0" y="4205366"/>
                  </a:lnTo>
                  <a:cubicBezTo>
                    <a:pt x="0" y="4273946"/>
                    <a:pt x="55880" y="4329826"/>
                    <a:pt x="124460" y="4329826"/>
                  </a:cubicBezTo>
                  <a:lnTo>
                    <a:pt x="16336332" y="4329826"/>
                  </a:lnTo>
                  <a:cubicBezTo>
                    <a:pt x="16404912" y="4329826"/>
                    <a:pt x="16460792" y="4273946"/>
                    <a:pt x="16460792" y="4205366"/>
                  </a:cubicBezTo>
                  <a:lnTo>
                    <a:pt x="16460792" y="124460"/>
                  </a:lnTo>
                  <a:cubicBezTo>
                    <a:pt x="16460792" y="55880"/>
                    <a:pt x="16404912" y="0"/>
                    <a:pt x="16336332" y="0"/>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192" name="Google Shape;192;p6"/>
          <p:cNvGrpSpPr/>
          <p:nvPr/>
        </p:nvGrpSpPr>
        <p:grpSpPr>
          <a:xfrm>
            <a:off x="685466" y="1970240"/>
            <a:ext cx="10677606" cy="2785380"/>
            <a:chOff x="0" y="0"/>
            <a:chExt cx="16512130" cy="4307384"/>
          </a:xfrm>
        </p:grpSpPr>
        <p:sp>
          <p:nvSpPr>
            <p:cNvPr id="193" name="Google Shape;193;p6"/>
            <p:cNvSpPr/>
            <p:nvPr/>
          </p:nvSpPr>
          <p:spPr>
            <a:xfrm>
              <a:off x="31750" y="31750"/>
              <a:ext cx="16448630" cy="4243884"/>
            </a:xfrm>
            <a:custGeom>
              <a:avLst/>
              <a:gdLst/>
              <a:ahLst/>
              <a:cxnLst/>
              <a:rect l="l" t="t" r="r" b="b"/>
              <a:pathLst>
                <a:path w="16448630" h="4243884" extrusionOk="0">
                  <a:moveTo>
                    <a:pt x="16355921" y="4243884"/>
                  </a:moveTo>
                  <a:lnTo>
                    <a:pt x="92710" y="4243884"/>
                  </a:lnTo>
                  <a:cubicBezTo>
                    <a:pt x="41910" y="4243884"/>
                    <a:pt x="0" y="4201974"/>
                    <a:pt x="0" y="4151174"/>
                  </a:cubicBezTo>
                  <a:lnTo>
                    <a:pt x="0" y="92710"/>
                  </a:lnTo>
                  <a:cubicBezTo>
                    <a:pt x="0" y="41910"/>
                    <a:pt x="41910" y="0"/>
                    <a:pt x="92710" y="0"/>
                  </a:cubicBezTo>
                  <a:lnTo>
                    <a:pt x="16354651" y="0"/>
                  </a:lnTo>
                  <a:cubicBezTo>
                    <a:pt x="16405451" y="0"/>
                    <a:pt x="16447360" y="41910"/>
                    <a:pt x="16447360" y="92710"/>
                  </a:cubicBezTo>
                  <a:lnTo>
                    <a:pt x="16447360" y="4149904"/>
                  </a:lnTo>
                  <a:cubicBezTo>
                    <a:pt x="16448630" y="4201974"/>
                    <a:pt x="16406721" y="4243884"/>
                    <a:pt x="16355921" y="4243884"/>
                  </a:cubicBezTo>
                  <a:close/>
                </a:path>
              </a:pathLst>
            </a:custGeom>
            <a:solidFill>
              <a:srgbClr val="1E1E1E"/>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94" name="Google Shape;194;p6"/>
            <p:cNvSpPr/>
            <p:nvPr/>
          </p:nvSpPr>
          <p:spPr>
            <a:xfrm>
              <a:off x="0" y="0"/>
              <a:ext cx="16512130" cy="4307384"/>
            </a:xfrm>
            <a:custGeom>
              <a:avLst/>
              <a:gdLst/>
              <a:ahLst/>
              <a:cxnLst/>
              <a:rect l="l" t="t" r="r" b="b"/>
              <a:pathLst>
                <a:path w="16512130" h="4307384" extrusionOk="0">
                  <a:moveTo>
                    <a:pt x="16387671" y="59690"/>
                  </a:moveTo>
                  <a:cubicBezTo>
                    <a:pt x="16423230" y="59690"/>
                    <a:pt x="16452441" y="88900"/>
                    <a:pt x="16452441" y="124460"/>
                  </a:cubicBezTo>
                  <a:lnTo>
                    <a:pt x="16452441" y="4182925"/>
                  </a:lnTo>
                  <a:cubicBezTo>
                    <a:pt x="16452441" y="4218484"/>
                    <a:pt x="16423230" y="4247694"/>
                    <a:pt x="16387671" y="4247694"/>
                  </a:cubicBezTo>
                  <a:lnTo>
                    <a:pt x="124460" y="4247694"/>
                  </a:lnTo>
                  <a:cubicBezTo>
                    <a:pt x="88900" y="4247694"/>
                    <a:pt x="59690" y="4218484"/>
                    <a:pt x="59690" y="4182925"/>
                  </a:cubicBezTo>
                  <a:lnTo>
                    <a:pt x="59690" y="124460"/>
                  </a:lnTo>
                  <a:cubicBezTo>
                    <a:pt x="59690" y="88900"/>
                    <a:pt x="88900" y="59690"/>
                    <a:pt x="124460" y="59690"/>
                  </a:cubicBezTo>
                  <a:lnTo>
                    <a:pt x="16387671" y="59690"/>
                  </a:lnTo>
                  <a:moveTo>
                    <a:pt x="16387671" y="0"/>
                  </a:moveTo>
                  <a:lnTo>
                    <a:pt x="124460" y="0"/>
                  </a:lnTo>
                  <a:cubicBezTo>
                    <a:pt x="55880" y="0"/>
                    <a:pt x="0" y="55880"/>
                    <a:pt x="0" y="124460"/>
                  </a:cubicBezTo>
                  <a:lnTo>
                    <a:pt x="0" y="4182925"/>
                  </a:lnTo>
                  <a:cubicBezTo>
                    <a:pt x="0" y="4251504"/>
                    <a:pt x="55880" y="4307384"/>
                    <a:pt x="124460" y="4307384"/>
                  </a:cubicBezTo>
                  <a:lnTo>
                    <a:pt x="16387671" y="4307384"/>
                  </a:lnTo>
                  <a:cubicBezTo>
                    <a:pt x="16456251" y="4307384"/>
                    <a:pt x="16512130" y="4251504"/>
                    <a:pt x="16512130" y="4182925"/>
                  </a:cubicBezTo>
                  <a:lnTo>
                    <a:pt x="16512130" y="124460"/>
                  </a:lnTo>
                  <a:cubicBezTo>
                    <a:pt x="16512130" y="55880"/>
                    <a:pt x="16456251" y="0"/>
                    <a:pt x="16387671" y="0"/>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pic>
        <p:nvPicPr>
          <p:cNvPr id="195" name="Google Shape;195;p6"/>
          <p:cNvPicPr preferRelativeResize="0"/>
          <p:nvPr/>
        </p:nvPicPr>
        <p:blipFill rotWithShape="1">
          <a:blip r:embed="rId3">
            <a:alphaModFix/>
          </a:blip>
          <a:srcRect/>
          <a:stretch/>
        </p:blipFill>
        <p:spPr>
          <a:xfrm rot="-2273266">
            <a:off x="-513102" y="1090929"/>
            <a:ext cx="1643167" cy="956024"/>
          </a:xfrm>
          <a:prstGeom prst="rect">
            <a:avLst/>
          </a:prstGeom>
          <a:noFill/>
          <a:ln>
            <a:noFill/>
          </a:ln>
        </p:spPr>
      </p:pic>
      <p:pic>
        <p:nvPicPr>
          <p:cNvPr id="196" name="Google Shape;196;p6"/>
          <p:cNvPicPr preferRelativeResize="0"/>
          <p:nvPr/>
        </p:nvPicPr>
        <p:blipFill rotWithShape="1">
          <a:blip r:embed="rId4">
            <a:alphaModFix/>
          </a:blip>
          <a:srcRect/>
          <a:stretch/>
        </p:blipFill>
        <p:spPr>
          <a:xfrm>
            <a:off x="10443829" y="3778802"/>
            <a:ext cx="2410781" cy="2217918"/>
          </a:xfrm>
          <a:prstGeom prst="rect">
            <a:avLst/>
          </a:prstGeom>
          <a:noFill/>
          <a:ln>
            <a:noFill/>
          </a:ln>
        </p:spPr>
      </p:pic>
      <p:grpSp>
        <p:nvGrpSpPr>
          <p:cNvPr id="197" name="Google Shape;197;p6"/>
          <p:cNvGrpSpPr/>
          <p:nvPr/>
        </p:nvGrpSpPr>
        <p:grpSpPr>
          <a:xfrm>
            <a:off x="1343679" y="309428"/>
            <a:ext cx="2577383" cy="2501675"/>
            <a:chOff x="-23042" y="66269"/>
            <a:chExt cx="6542159" cy="6349987"/>
          </a:xfrm>
        </p:grpSpPr>
        <p:sp>
          <p:nvSpPr>
            <p:cNvPr id="198" name="Google Shape;198;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5">
                <a:alphaModFix/>
              </a:blip>
              <a:stretch>
                <a:fillRect l="-41089" r="-8233"/>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99" name="Google Shape;199;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sp>
        <p:nvSpPr>
          <p:cNvPr id="200" name="Google Shape;200;p6"/>
          <p:cNvSpPr txBox="1"/>
          <p:nvPr/>
        </p:nvSpPr>
        <p:spPr>
          <a:xfrm>
            <a:off x="0" y="2636068"/>
            <a:ext cx="12192000" cy="149393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6934" b="0" i="0" u="none" strike="noStrike" kern="1200" cap="none" spc="0" normalizeH="0" baseline="0" noProof="0">
                <a:ln>
                  <a:noFill/>
                </a:ln>
                <a:solidFill>
                  <a:srgbClr val="FAFAFA"/>
                </a:solidFill>
                <a:effectLst/>
                <a:uLnTx/>
                <a:uFillTx/>
                <a:latin typeface="Arial"/>
                <a:ea typeface="Arial"/>
                <a:cs typeface="Arial"/>
                <a:sym typeface="Arial"/>
              </a:rPr>
              <a:t>LIFE HAPPENS</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nvGrpSpPr>
          <p:cNvPr id="201" name="Google Shape;201;p6"/>
          <p:cNvGrpSpPr/>
          <p:nvPr/>
        </p:nvGrpSpPr>
        <p:grpSpPr>
          <a:xfrm>
            <a:off x="9386629" y="4164029"/>
            <a:ext cx="2577383" cy="2501675"/>
            <a:chOff x="-23042" y="66269"/>
            <a:chExt cx="6542159" cy="6349987"/>
          </a:xfrm>
        </p:grpSpPr>
        <p:sp>
          <p:nvSpPr>
            <p:cNvPr id="202" name="Google Shape;202;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6">
                <a:alphaModFix/>
              </a:blip>
              <a:stretch>
                <a:fillRect l="222" r="-49552"/>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03" name="Google Shape;203;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204" name="Google Shape;204;p6"/>
          <p:cNvGrpSpPr/>
          <p:nvPr/>
        </p:nvGrpSpPr>
        <p:grpSpPr>
          <a:xfrm>
            <a:off x="5248785" y="102308"/>
            <a:ext cx="2577383" cy="2501675"/>
            <a:chOff x="-23042" y="66269"/>
            <a:chExt cx="6542159" cy="6349987"/>
          </a:xfrm>
        </p:grpSpPr>
        <p:sp>
          <p:nvSpPr>
            <p:cNvPr id="205" name="Google Shape;205;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7">
                <a:alphaModFix/>
              </a:blip>
              <a:stretch>
                <a:fillRect l="-24570" r="-24569"/>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06" name="Google Shape;206;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207" name="Google Shape;207;p6"/>
          <p:cNvGrpSpPr/>
          <p:nvPr/>
        </p:nvGrpSpPr>
        <p:grpSpPr>
          <a:xfrm>
            <a:off x="179309" y="3389037"/>
            <a:ext cx="2577383" cy="2501675"/>
            <a:chOff x="-23042" y="66269"/>
            <a:chExt cx="6542159" cy="6349987"/>
          </a:xfrm>
        </p:grpSpPr>
        <p:sp>
          <p:nvSpPr>
            <p:cNvPr id="208" name="Google Shape;208;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8">
                <a:alphaModFix/>
              </a:blip>
              <a:stretch>
                <a:fillRect l="-41089" r="-8233"/>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09" name="Google Shape;209;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210" name="Google Shape;210;p6"/>
          <p:cNvGrpSpPr/>
          <p:nvPr/>
        </p:nvGrpSpPr>
        <p:grpSpPr>
          <a:xfrm>
            <a:off x="3153231" y="4164029"/>
            <a:ext cx="2577383" cy="2501675"/>
            <a:chOff x="-23042" y="66269"/>
            <a:chExt cx="6542159" cy="6349987"/>
          </a:xfrm>
        </p:grpSpPr>
        <p:sp>
          <p:nvSpPr>
            <p:cNvPr id="211" name="Google Shape;211;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9">
                <a:alphaModFix/>
              </a:blip>
              <a:stretch>
                <a:fillRect l="-40460" r="-8817"/>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12" name="Google Shape;212;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213" name="Google Shape;213;p6"/>
          <p:cNvGrpSpPr/>
          <p:nvPr/>
        </p:nvGrpSpPr>
        <p:grpSpPr>
          <a:xfrm>
            <a:off x="6269930" y="3901922"/>
            <a:ext cx="2577383" cy="2501675"/>
            <a:chOff x="-23042" y="66269"/>
            <a:chExt cx="6542159" cy="6349987"/>
          </a:xfrm>
        </p:grpSpPr>
        <p:sp>
          <p:nvSpPr>
            <p:cNvPr id="214" name="Google Shape;214;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10">
                <a:alphaModFix/>
              </a:blip>
              <a:stretch>
                <a:fillRect l="-24639" r="-24638"/>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15" name="Google Shape;215;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216" name="Google Shape;216;p6"/>
          <p:cNvGrpSpPr/>
          <p:nvPr/>
        </p:nvGrpSpPr>
        <p:grpSpPr>
          <a:xfrm>
            <a:off x="9153891" y="666559"/>
            <a:ext cx="2577383" cy="2501675"/>
            <a:chOff x="-23042" y="66269"/>
            <a:chExt cx="6542159" cy="6349987"/>
          </a:xfrm>
        </p:grpSpPr>
        <p:sp>
          <p:nvSpPr>
            <p:cNvPr id="217" name="Google Shape;217;p6"/>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11">
                <a:alphaModFix/>
              </a:blip>
              <a:stretch>
                <a:fillRect l="-34398" r="-14926"/>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18" name="Google Shape;218;p6"/>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72" name="Google Shape;172;p5"/>
          <p:cNvGrpSpPr/>
          <p:nvPr/>
        </p:nvGrpSpPr>
        <p:grpSpPr>
          <a:xfrm>
            <a:off x="854174" y="2087869"/>
            <a:ext cx="10644409" cy="2799892"/>
            <a:chOff x="0" y="0"/>
            <a:chExt cx="16460792" cy="4329826"/>
          </a:xfrm>
        </p:grpSpPr>
        <p:sp>
          <p:nvSpPr>
            <p:cNvPr id="173" name="Google Shape;173;p5"/>
            <p:cNvSpPr/>
            <p:nvPr/>
          </p:nvSpPr>
          <p:spPr>
            <a:xfrm>
              <a:off x="31750" y="31750"/>
              <a:ext cx="16397292" cy="4266326"/>
            </a:xfrm>
            <a:custGeom>
              <a:avLst/>
              <a:gdLst/>
              <a:ahLst/>
              <a:cxnLst/>
              <a:rect l="l" t="t" r="r" b="b"/>
              <a:pathLst>
                <a:path w="16397292" h="4266326" extrusionOk="0">
                  <a:moveTo>
                    <a:pt x="16304582" y="4266326"/>
                  </a:moveTo>
                  <a:lnTo>
                    <a:pt x="92710" y="4266326"/>
                  </a:lnTo>
                  <a:cubicBezTo>
                    <a:pt x="41910" y="4266326"/>
                    <a:pt x="0" y="4224416"/>
                    <a:pt x="0" y="4173616"/>
                  </a:cubicBezTo>
                  <a:lnTo>
                    <a:pt x="0" y="92710"/>
                  </a:lnTo>
                  <a:cubicBezTo>
                    <a:pt x="0" y="41910"/>
                    <a:pt x="41910" y="0"/>
                    <a:pt x="92710" y="0"/>
                  </a:cubicBezTo>
                  <a:lnTo>
                    <a:pt x="16303312" y="0"/>
                  </a:lnTo>
                  <a:cubicBezTo>
                    <a:pt x="16354112" y="0"/>
                    <a:pt x="16396022" y="41910"/>
                    <a:pt x="16396022" y="92710"/>
                  </a:cubicBezTo>
                  <a:lnTo>
                    <a:pt x="16396022" y="4172346"/>
                  </a:lnTo>
                  <a:cubicBezTo>
                    <a:pt x="16397292" y="4224416"/>
                    <a:pt x="16355382" y="4266326"/>
                    <a:pt x="16304582" y="4266326"/>
                  </a:cubicBezTo>
                  <a:close/>
                </a:path>
              </a:pathLst>
            </a:custGeom>
            <a:solidFill>
              <a:srgbClr val="F2A027"/>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74" name="Google Shape;174;p5"/>
            <p:cNvSpPr/>
            <p:nvPr/>
          </p:nvSpPr>
          <p:spPr>
            <a:xfrm>
              <a:off x="0" y="0"/>
              <a:ext cx="16460792" cy="4329826"/>
            </a:xfrm>
            <a:custGeom>
              <a:avLst/>
              <a:gdLst/>
              <a:ahLst/>
              <a:cxnLst/>
              <a:rect l="l" t="t" r="r" b="b"/>
              <a:pathLst>
                <a:path w="16460792" h="4329826" extrusionOk="0">
                  <a:moveTo>
                    <a:pt x="16336332" y="59690"/>
                  </a:moveTo>
                  <a:cubicBezTo>
                    <a:pt x="16371892" y="59690"/>
                    <a:pt x="16401103" y="88900"/>
                    <a:pt x="16401103" y="124460"/>
                  </a:cubicBezTo>
                  <a:lnTo>
                    <a:pt x="16401103" y="4205366"/>
                  </a:lnTo>
                  <a:cubicBezTo>
                    <a:pt x="16401103" y="4240926"/>
                    <a:pt x="16371892" y="4270136"/>
                    <a:pt x="16336332" y="4270136"/>
                  </a:cubicBezTo>
                  <a:lnTo>
                    <a:pt x="124460" y="4270136"/>
                  </a:lnTo>
                  <a:cubicBezTo>
                    <a:pt x="88900" y="4270136"/>
                    <a:pt x="59690" y="4240926"/>
                    <a:pt x="59690" y="4205366"/>
                  </a:cubicBezTo>
                  <a:lnTo>
                    <a:pt x="59690" y="124460"/>
                  </a:lnTo>
                  <a:cubicBezTo>
                    <a:pt x="59690" y="88900"/>
                    <a:pt x="88900" y="59690"/>
                    <a:pt x="124460" y="59690"/>
                  </a:cubicBezTo>
                  <a:lnTo>
                    <a:pt x="16336332" y="59690"/>
                  </a:lnTo>
                  <a:moveTo>
                    <a:pt x="16336332" y="0"/>
                  </a:moveTo>
                  <a:lnTo>
                    <a:pt x="124460" y="0"/>
                  </a:lnTo>
                  <a:cubicBezTo>
                    <a:pt x="55880" y="0"/>
                    <a:pt x="0" y="55880"/>
                    <a:pt x="0" y="124460"/>
                  </a:cubicBezTo>
                  <a:lnTo>
                    <a:pt x="0" y="4205366"/>
                  </a:lnTo>
                  <a:cubicBezTo>
                    <a:pt x="0" y="4273946"/>
                    <a:pt x="55880" y="4329826"/>
                    <a:pt x="124460" y="4329826"/>
                  </a:cubicBezTo>
                  <a:lnTo>
                    <a:pt x="16336332" y="4329826"/>
                  </a:lnTo>
                  <a:cubicBezTo>
                    <a:pt x="16404912" y="4329826"/>
                    <a:pt x="16460792" y="4273946"/>
                    <a:pt x="16460792" y="4205366"/>
                  </a:cubicBezTo>
                  <a:lnTo>
                    <a:pt x="16460792" y="124460"/>
                  </a:lnTo>
                  <a:cubicBezTo>
                    <a:pt x="16460792" y="55880"/>
                    <a:pt x="16404912" y="0"/>
                    <a:pt x="16336332" y="0"/>
                  </a:cubicBez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175" name="Google Shape;175;p5"/>
          <p:cNvGrpSpPr/>
          <p:nvPr/>
        </p:nvGrpSpPr>
        <p:grpSpPr>
          <a:xfrm>
            <a:off x="685466" y="1970240"/>
            <a:ext cx="10677606" cy="2785380"/>
            <a:chOff x="0" y="0"/>
            <a:chExt cx="16512130" cy="4307384"/>
          </a:xfrm>
        </p:grpSpPr>
        <p:sp>
          <p:nvSpPr>
            <p:cNvPr id="176" name="Google Shape;176;p5"/>
            <p:cNvSpPr/>
            <p:nvPr/>
          </p:nvSpPr>
          <p:spPr>
            <a:xfrm>
              <a:off x="31750" y="31750"/>
              <a:ext cx="16448630" cy="4243884"/>
            </a:xfrm>
            <a:custGeom>
              <a:avLst/>
              <a:gdLst/>
              <a:ahLst/>
              <a:cxnLst/>
              <a:rect l="l" t="t" r="r" b="b"/>
              <a:pathLst>
                <a:path w="16448630" h="4243884" extrusionOk="0">
                  <a:moveTo>
                    <a:pt x="16355921" y="4243884"/>
                  </a:moveTo>
                  <a:lnTo>
                    <a:pt x="92710" y="4243884"/>
                  </a:lnTo>
                  <a:cubicBezTo>
                    <a:pt x="41910" y="4243884"/>
                    <a:pt x="0" y="4201974"/>
                    <a:pt x="0" y="4151174"/>
                  </a:cubicBezTo>
                  <a:lnTo>
                    <a:pt x="0" y="92710"/>
                  </a:lnTo>
                  <a:cubicBezTo>
                    <a:pt x="0" y="41910"/>
                    <a:pt x="41910" y="0"/>
                    <a:pt x="92710" y="0"/>
                  </a:cubicBezTo>
                  <a:lnTo>
                    <a:pt x="16354651" y="0"/>
                  </a:lnTo>
                  <a:cubicBezTo>
                    <a:pt x="16405451" y="0"/>
                    <a:pt x="16447360" y="41910"/>
                    <a:pt x="16447360" y="92710"/>
                  </a:cubicBezTo>
                  <a:lnTo>
                    <a:pt x="16447360" y="4149904"/>
                  </a:lnTo>
                  <a:cubicBezTo>
                    <a:pt x="16448630" y="4201974"/>
                    <a:pt x="16406721" y="4243884"/>
                    <a:pt x="16355921" y="4243884"/>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77" name="Google Shape;177;p5"/>
            <p:cNvSpPr/>
            <p:nvPr/>
          </p:nvSpPr>
          <p:spPr>
            <a:xfrm>
              <a:off x="0" y="0"/>
              <a:ext cx="16512130" cy="4307384"/>
            </a:xfrm>
            <a:custGeom>
              <a:avLst/>
              <a:gdLst/>
              <a:ahLst/>
              <a:cxnLst/>
              <a:rect l="l" t="t" r="r" b="b"/>
              <a:pathLst>
                <a:path w="16512130" h="4307384" extrusionOk="0">
                  <a:moveTo>
                    <a:pt x="16387671" y="59690"/>
                  </a:moveTo>
                  <a:cubicBezTo>
                    <a:pt x="16423230" y="59690"/>
                    <a:pt x="16452441" y="88900"/>
                    <a:pt x="16452441" y="124460"/>
                  </a:cubicBezTo>
                  <a:lnTo>
                    <a:pt x="16452441" y="4182925"/>
                  </a:lnTo>
                  <a:cubicBezTo>
                    <a:pt x="16452441" y="4218484"/>
                    <a:pt x="16423230" y="4247694"/>
                    <a:pt x="16387671" y="4247694"/>
                  </a:cubicBezTo>
                  <a:lnTo>
                    <a:pt x="124460" y="4247694"/>
                  </a:lnTo>
                  <a:cubicBezTo>
                    <a:pt x="88900" y="4247694"/>
                    <a:pt x="59690" y="4218484"/>
                    <a:pt x="59690" y="4182925"/>
                  </a:cubicBezTo>
                  <a:lnTo>
                    <a:pt x="59690" y="124460"/>
                  </a:lnTo>
                  <a:cubicBezTo>
                    <a:pt x="59690" y="88900"/>
                    <a:pt x="88900" y="59690"/>
                    <a:pt x="124460" y="59690"/>
                  </a:cubicBezTo>
                  <a:lnTo>
                    <a:pt x="16387671" y="59690"/>
                  </a:lnTo>
                  <a:moveTo>
                    <a:pt x="16387671" y="0"/>
                  </a:moveTo>
                  <a:lnTo>
                    <a:pt x="124460" y="0"/>
                  </a:lnTo>
                  <a:cubicBezTo>
                    <a:pt x="55880" y="0"/>
                    <a:pt x="0" y="55880"/>
                    <a:pt x="0" y="124460"/>
                  </a:cubicBezTo>
                  <a:lnTo>
                    <a:pt x="0" y="4182925"/>
                  </a:lnTo>
                  <a:cubicBezTo>
                    <a:pt x="0" y="4251504"/>
                    <a:pt x="55880" y="4307384"/>
                    <a:pt x="124460" y="4307384"/>
                  </a:cubicBezTo>
                  <a:lnTo>
                    <a:pt x="16387671" y="4307384"/>
                  </a:lnTo>
                  <a:cubicBezTo>
                    <a:pt x="16456251" y="4307384"/>
                    <a:pt x="16512130" y="4251504"/>
                    <a:pt x="16512130" y="4182925"/>
                  </a:cubicBezTo>
                  <a:lnTo>
                    <a:pt x="16512130" y="124460"/>
                  </a:lnTo>
                  <a:cubicBezTo>
                    <a:pt x="16512130" y="55880"/>
                    <a:pt x="16456251" y="0"/>
                    <a:pt x="16387671" y="0"/>
                  </a:cubicBez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pic>
        <p:nvPicPr>
          <p:cNvPr id="178" name="Google Shape;178;p5"/>
          <p:cNvPicPr preferRelativeResize="0"/>
          <p:nvPr/>
        </p:nvPicPr>
        <p:blipFill rotWithShape="1">
          <a:blip r:embed="rId3">
            <a:alphaModFix/>
          </a:blip>
          <a:srcRect/>
          <a:stretch/>
        </p:blipFill>
        <p:spPr>
          <a:xfrm rot="-2273266">
            <a:off x="-513102" y="1090929"/>
            <a:ext cx="1643167" cy="956024"/>
          </a:xfrm>
          <a:prstGeom prst="rect">
            <a:avLst/>
          </a:prstGeom>
          <a:noFill/>
          <a:ln>
            <a:noFill/>
          </a:ln>
        </p:spPr>
      </p:pic>
      <p:pic>
        <p:nvPicPr>
          <p:cNvPr id="179" name="Google Shape;179;p5"/>
          <p:cNvPicPr preferRelativeResize="0"/>
          <p:nvPr/>
        </p:nvPicPr>
        <p:blipFill rotWithShape="1">
          <a:blip r:embed="rId4">
            <a:alphaModFix/>
          </a:blip>
          <a:srcRect/>
          <a:stretch/>
        </p:blipFill>
        <p:spPr>
          <a:xfrm>
            <a:off x="10831781" y="4064779"/>
            <a:ext cx="2833669" cy="2606975"/>
          </a:xfrm>
          <a:prstGeom prst="rect">
            <a:avLst/>
          </a:prstGeom>
          <a:noFill/>
          <a:ln>
            <a:noFill/>
          </a:ln>
        </p:spPr>
      </p:pic>
      <p:sp>
        <p:nvSpPr>
          <p:cNvPr id="180" name="Google Shape;180;p5"/>
          <p:cNvSpPr txBox="1"/>
          <p:nvPr/>
        </p:nvSpPr>
        <p:spPr>
          <a:xfrm>
            <a:off x="1325864" y="2345159"/>
            <a:ext cx="9396809" cy="201093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4667" b="0" i="0" u="none" strike="noStrike" kern="1200" cap="none" spc="0" normalizeH="0" baseline="0" noProof="0">
                <a:ln>
                  <a:noFill/>
                </a:ln>
                <a:solidFill>
                  <a:srgbClr val="303030"/>
                </a:solidFill>
                <a:effectLst/>
                <a:uLnTx/>
                <a:uFillTx/>
                <a:latin typeface="Arial"/>
                <a:ea typeface="Arial"/>
                <a:cs typeface="Arial"/>
                <a:sym typeface="Arial"/>
              </a:rPr>
              <a:t>People don't leave Rotary</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4667" b="0" i="0" u="none" strike="noStrike" kern="1200" cap="none" spc="0" normalizeH="0" baseline="0" noProof="0">
                <a:ln>
                  <a:noFill/>
                </a:ln>
                <a:solidFill>
                  <a:srgbClr val="303030"/>
                </a:solidFill>
                <a:effectLst/>
                <a:uLnTx/>
                <a:uFillTx/>
                <a:latin typeface="Arial"/>
                <a:ea typeface="Arial"/>
                <a:cs typeface="Arial"/>
                <a:sym typeface="Arial"/>
              </a:rPr>
              <a:t>because they don't like Rotary.</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nvGrpSpPr>
          <p:cNvPr id="181" name="Google Shape;181;p5"/>
          <p:cNvGrpSpPr/>
          <p:nvPr/>
        </p:nvGrpSpPr>
        <p:grpSpPr>
          <a:xfrm rot="-3970600">
            <a:off x="9582469" y="-2664709"/>
            <a:ext cx="2057400" cy="5575092"/>
            <a:chOff x="0" y="-38100"/>
            <a:chExt cx="812800" cy="2202505"/>
          </a:xfrm>
        </p:grpSpPr>
        <p:sp>
          <p:nvSpPr>
            <p:cNvPr id="182" name="Google Shape;182;p5"/>
            <p:cNvSpPr/>
            <p:nvPr/>
          </p:nvSpPr>
          <p:spPr>
            <a:xfrm>
              <a:off x="0" y="0"/>
              <a:ext cx="812800" cy="2164405"/>
            </a:xfrm>
            <a:custGeom>
              <a:avLst/>
              <a:gdLst/>
              <a:ahLst/>
              <a:cxnLst/>
              <a:rect l="l" t="t" r="r" b="b"/>
              <a:pathLst>
                <a:path w="812800" h="2164405" extrusionOk="0">
                  <a:moveTo>
                    <a:pt x="0" y="0"/>
                  </a:moveTo>
                  <a:lnTo>
                    <a:pt x="812800" y="0"/>
                  </a:lnTo>
                  <a:lnTo>
                    <a:pt x="812800" y="2164405"/>
                  </a:lnTo>
                  <a:lnTo>
                    <a:pt x="0" y="2164405"/>
                  </a:lnTo>
                  <a:close/>
                </a:path>
              </a:pathLst>
            </a:custGeom>
            <a:solidFill>
              <a:srgbClr val="000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83" name="Google Shape;183;p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184" name="Google Shape;184;p5"/>
          <p:cNvPicPr preferRelativeResize="0"/>
          <p:nvPr/>
        </p:nvPicPr>
        <p:blipFill rotWithShape="1">
          <a:blip r:embed="rId5">
            <a:alphaModFix/>
          </a:blip>
          <a:srcRect/>
          <a:stretch/>
        </p:blipFill>
        <p:spPr>
          <a:xfrm>
            <a:off x="10158932" y="142314"/>
            <a:ext cx="1834533" cy="710518"/>
          </a:xfrm>
          <a:prstGeom prst="rect">
            <a:avLst/>
          </a:prstGeom>
          <a:noFill/>
          <a:ln>
            <a:noFill/>
          </a:ln>
        </p:spPr>
      </p:pic>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4"/>
          <p:cNvGrpSpPr/>
          <p:nvPr/>
        </p:nvGrpSpPr>
        <p:grpSpPr>
          <a:xfrm>
            <a:off x="545681" y="1300554"/>
            <a:ext cx="4534834" cy="4382281"/>
            <a:chOff x="-31020" y="89214"/>
            <a:chExt cx="9069667" cy="8764563"/>
          </a:xfrm>
        </p:grpSpPr>
        <p:grpSp>
          <p:nvGrpSpPr>
            <p:cNvPr id="147" name="Google Shape;147;p4"/>
            <p:cNvGrpSpPr/>
            <p:nvPr/>
          </p:nvGrpSpPr>
          <p:grpSpPr>
            <a:xfrm>
              <a:off x="-31020" y="89214"/>
              <a:ext cx="8807279" cy="8548570"/>
              <a:chOff x="-23042" y="66269"/>
              <a:chExt cx="6542159" cy="6349987"/>
            </a:xfrm>
          </p:grpSpPr>
          <p:sp>
            <p:nvSpPr>
              <p:cNvPr id="148" name="Google Shape;148;p4"/>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F2A027"/>
              </a:solidFill>
              <a:ln w="12700" cap="flat" cmpd="sng">
                <a:solidFill>
                  <a:srgbClr val="000000"/>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49" name="Google Shape;149;p4"/>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150" name="Google Shape;150;p4"/>
            <p:cNvGrpSpPr/>
            <p:nvPr/>
          </p:nvGrpSpPr>
          <p:grpSpPr>
            <a:xfrm>
              <a:off x="231368" y="305207"/>
              <a:ext cx="8807279" cy="8548570"/>
              <a:chOff x="-23042" y="66269"/>
              <a:chExt cx="6542159" cy="6349987"/>
            </a:xfrm>
          </p:grpSpPr>
          <p:sp>
            <p:nvSpPr>
              <p:cNvPr id="151" name="Google Shape;151;p4"/>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3">
                  <a:alphaModFix/>
                </a:blip>
                <a:stretch>
                  <a:fillRect l="-35763" r="-13561"/>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52" name="Google Shape;152;p4"/>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grpSp>
        <p:nvGrpSpPr>
          <p:cNvPr id="153" name="Google Shape;153;p4"/>
          <p:cNvGrpSpPr/>
          <p:nvPr/>
        </p:nvGrpSpPr>
        <p:grpSpPr>
          <a:xfrm>
            <a:off x="5766552" y="2908999"/>
            <a:ext cx="5672123" cy="2719913"/>
            <a:chOff x="0" y="0"/>
            <a:chExt cx="16460792" cy="7893325"/>
          </a:xfrm>
        </p:grpSpPr>
        <p:sp>
          <p:nvSpPr>
            <p:cNvPr id="154" name="Google Shape;154;p4"/>
            <p:cNvSpPr/>
            <p:nvPr/>
          </p:nvSpPr>
          <p:spPr>
            <a:xfrm>
              <a:off x="31750" y="31750"/>
              <a:ext cx="16397292" cy="7829824"/>
            </a:xfrm>
            <a:custGeom>
              <a:avLst/>
              <a:gdLst/>
              <a:ahLst/>
              <a:cxnLst/>
              <a:rect l="l" t="t" r="r" b="b"/>
              <a:pathLst>
                <a:path w="16397292" h="7829824" extrusionOk="0">
                  <a:moveTo>
                    <a:pt x="16304582" y="7829824"/>
                  </a:moveTo>
                  <a:lnTo>
                    <a:pt x="92710" y="7829824"/>
                  </a:lnTo>
                  <a:cubicBezTo>
                    <a:pt x="41910" y="7829824"/>
                    <a:pt x="0" y="7787915"/>
                    <a:pt x="0" y="7737115"/>
                  </a:cubicBezTo>
                  <a:lnTo>
                    <a:pt x="0" y="92710"/>
                  </a:lnTo>
                  <a:cubicBezTo>
                    <a:pt x="0" y="41910"/>
                    <a:pt x="41910" y="0"/>
                    <a:pt x="92710" y="0"/>
                  </a:cubicBezTo>
                  <a:lnTo>
                    <a:pt x="16303312" y="0"/>
                  </a:lnTo>
                  <a:cubicBezTo>
                    <a:pt x="16354112" y="0"/>
                    <a:pt x="16396022" y="41910"/>
                    <a:pt x="16396022" y="92710"/>
                  </a:cubicBezTo>
                  <a:lnTo>
                    <a:pt x="16396022" y="7735845"/>
                  </a:lnTo>
                  <a:cubicBezTo>
                    <a:pt x="16397292" y="7787915"/>
                    <a:pt x="16355382" y="7829824"/>
                    <a:pt x="16304582" y="7829824"/>
                  </a:cubicBezTo>
                  <a:close/>
                </a:path>
              </a:pathLst>
            </a:custGeom>
            <a:solidFill>
              <a:srgbClr val="F2A027"/>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55" name="Google Shape;155;p4"/>
            <p:cNvSpPr/>
            <p:nvPr/>
          </p:nvSpPr>
          <p:spPr>
            <a:xfrm>
              <a:off x="0" y="0"/>
              <a:ext cx="16460792" cy="7893325"/>
            </a:xfrm>
            <a:custGeom>
              <a:avLst/>
              <a:gdLst/>
              <a:ahLst/>
              <a:cxnLst/>
              <a:rect l="l" t="t" r="r" b="b"/>
              <a:pathLst>
                <a:path w="16460792" h="7893325" extrusionOk="0">
                  <a:moveTo>
                    <a:pt x="16336332" y="59690"/>
                  </a:moveTo>
                  <a:cubicBezTo>
                    <a:pt x="16371892" y="59690"/>
                    <a:pt x="16401103" y="88900"/>
                    <a:pt x="16401103" y="124460"/>
                  </a:cubicBezTo>
                  <a:lnTo>
                    <a:pt x="16401103" y="7768865"/>
                  </a:lnTo>
                  <a:cubicBezTo>
                    <a:pt x="16401103" y="7804425"/>
                    <a:pt x="16371892" y="7833635"/>
                    <a:pt x="16336332" y="7833635"/>
                  </a:cubicBezTo>
                  <a:lnTo>
                    <a:pt x="124460" y="7833635"/>
                  </a:lnTo>
                  <a:cubicBezTo>
                    <a:pt x="88900" y="7833635"/>
                    <a:pt x="59690" y="7804425"/>
                    <a:pt x="59690" y="7768865"/>
                  </a:cubicBezTo>
                  <a:lnTo>
                    <a:pt x="59690" y="124460"/>
                  </a:lnTo>
                  <a:cubicBezTo>
                    <a:pt x="59690" y="88900"/>
                    <a:pt x="88900" y="59690"/>
                    <a:pt x="124460" y="59690"/>
                  </a:cubicBezTo>
                  <a:lnTo>
                    <a:pt x="16336332" y="59690"/>
                  </a:lnTo>
                  <a:moveTo>
                    <a:pt x="16336332" y="0"/>
                  </a:moveTo>
                  <a:lnTo>
                    <a:pt x="124460" y="0"/>
                  </a:lnTo>
                  <a:cubicBezTo>
                    <a:pt x="55880" y="0"/>
                    <a:pt x="0" y="55880"/>
                    <a:pt x="0" y="124460"/>
                  </a:cubicBezTo>
                  <a:lnTo>
                    <a:pt x="0" y="7768865"/>
                  </a:lnTo>
                  <a:cubicBezTo>
                    <a:pt x="0" y="7837445"/>
                    <a:pt x="55880" y="7893325"/>
                    <a:pt x="124460" y="7893325"/>
                  </a:cubicBezTo>
                  <a:lnTo>
                    <a:pt x="16336332" y="7893325"/>
                  </a:lnTo>
                  <a:cubicBezTo>
                    <a:pt x="16404912" y="7893325"/>
                    <a:pt x="16460792" y="7837445"/>
                    <a:pt x="16460792" y="7768865"/>
                  </a:cubicBezTo>
                  <a:lnTo>
                    <a:pt x="16460792" y="124460"/>
                  </a:lnTo>
                  <a:cubicBezTo>
                    <a:pt x="16460792" y="55880"/>
                    <a:pt x="16404912" y="0"/>
                    <a:pt x="16336332" y="0"/>
                  </a:cubicBez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grpSp>
        <p:nvGrpSpPr>
          <p:cNvPr id="156" name="Google Shape;156;p4"/>
          <p:cNvGrpSpPr/>
          <p:nvPr/>
        </p:nvGrpSpPr>
        <p:grpSpPr>
          <a:xfrm>
            <a:off x="5879594" y="3037727"/>
            <a:ext cx="5626606" cy="2685996"/>
            <a:chOff x="0" y="0"/>
            <a:chExt cx="16328698" cy="7794898"/>
          </a:xfrm>
        </p:grpSpPr>
        <p:sp>
          <p:nvSpPr>
            <p:cNvPr id="157" name="Google Shape;157;p4"/>
            <p:cNvSpPr/>
            <p:nvPr/>
          </p:nvSpPr>
          <p:spPr>
            <a:xfrm>
              <a:off x="31750" y="31750"/>
              <a:ext cx="16265198" cy="7731398"/>
            </a:xfrm>
            <a:custGeom>
              <a:avLst/>
              <a:gdLst/>
              <a:ahLst/>
              <a:cxnLst/>
              <a:rect l="l" t="t" r="r" b="b"/>
              <a:pathLst>
                <a:path w="16265198" h="7731398" extrusionOk="0">
                  <a:moveTo>
                    <a:pt x="16172489" y="7731398"/>
                  </a:moveTo>
                  <a:lnTo>
                    <a:pt x="92710" y="7731398"/>
                  </a:lnTo>
                  <a:cubicBezTo>
                    <a:pt x="41910" y="7731398"/>
                    <a:pt x="0" y="7689487"/>
                    <a:pt x="0" y="7638687"/>
                  </a:cubicBezTo>
                  <a:lnTo>
                    <a:pt x="0" y="92710"/>
                  </a:lnTo>
                  <a:cubicBezTo>
                    <a:pt x="0" y="41910"/>
                    <a:pt x="41910" y="0"/>
                    <a:pt x="92710" y="0"/>
                  </a:cubicBezTo>
                  <a:lnTo>
                    <a:pt x="16171219" y="0"/>
                  </a:lnTo>
                  <a:cubicBezTo>
                    <a:pt x="16222019" y="0"/>
                    <a:pt x="16263928" y="41910"/>
                    <a:pt x="16263928" y="92710"/>
                  </a:cubicBezTo>
                  <a:lnTo>
                    <a:pt x="16263928" y="7637418"/>
                  </a:lnTo>
                  <a:cubicBezTo>
                    <a:pt x="16265198" y="7689488"/>
                    <a:pt x="16223289" y="7731398"/>
                    <a:pt x="16172489" y="7731398"/>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58" name="Google Shape;158;p4"/>
            <p:cNvSpPr/>
            <p:nvPr/>
          </p:nvSpPr>
          <p:spPr>
            <a:xfrm>
              <a:off x="0" y="0"/>
              <a:ext cx="16328698" cy="7794898"/>
            </a:xfrm>
            <a:custGeom>
              <a:avLst/>
              <a:gdLst/>
              <a:ahLst/>
              <a:cxnLst/>
              <a:rect l="l" t="t" r="r" b="b"/>
              <a:pathLst>
                <a:path w="16328698" h="7794898" extrusionOk="0">
                  <a:moveTo>
                    <a:pt x="16204239" y="59690"/>
                  </a:moveTo>
                  <a:cubicBezTo>
                    <a:pt x="16239798" y="59690"/>
                    <a:pt x="16269009" y="88900"/>
                    <a:pt x="16269009" y="124460"/>
                  </a:cubicBezTo>
                  <a:lnTo>
                    <a:pt x="16269009" y="7670438"/>
                  </a:lnTo>
                  <a:cubicBezTo>
                    <a:pt x="16269009" y="7705998"/>
                    <a:pt x="16239798" y="7735208"/>
                    <a:pt x="16204239" y="7735208"/>
                  </a:cubicBezTo>
                  <a:lnTo>
                    <a:pt x="124460" y="7735208"/>
                  </a:lnTo>
                  <a:cubicBezTo>
                    <a:pt x="88900" y="7735208"/>
                    <a:pt x="59690" y="7705998"/>
                    <a:pt x="59690" y="7670438"/>
                  </a:cubicBezTo>
                  <a:lnTo>
                    <a:pt x="59690" y="124460"/>
                  </a:lnTo>
                  <a:cubicBezTo>
                    <a:pt x="59690" y="88900"/>
                    <a:pt x="88900" y="59690"/>
                    <a:pt x="124460" y="59690"/>
                  </a:cubicBezTo>
                  <a:lnTo>
                    <a:pt x="16204239" y="59690"/>
                  </a:lnTo>
                  <a:moveTo>
                    <a:pt x="16204239" y="0"/>
                  </a:moveTo>
                  <a:lnTo>
                    <a:pt x="124460" y="0"/>
                  </a:lnTo>
                  <a:cubicBezTo>
                    <a:pt x="55880" y="0"/>
                    <a:pt x="0" y="55880"/>
                    <a:pt x="0" y="124460"/>
                  </a:cubicBezTo>
                  <a:lnTo>
                    <a:pt x="0" y="7670438"/>
                  </a:lnTo>
                  <a:cubicBezTo>
                    <a:pt x="0" y="7739018"/>
                    <a:pt x="55880" y="7794898"/>
                    <a:pt x="124460" y="7794898"/>
                  </a:cubicBezTo>
                  <a:lnTo>
                    <a:pt x="16204239" y="7794898"/>
                  </a:lnTo>
                  <a:cubicBezTo>
                    <a:pt x="16272819" y="7794898"/>
                    <a:pt x="16328698" y="7739018"/>
                    <a:pt x="16328698" y="7670438"/>
                  </a:cubicBezTo>
                  <a:lnTo>
                    <a:pt x="16328698" y="124460"/>
                  </a:lnTo>
                  <a:cubicBezTo>
                    <a:pt x="16328698" y="55880"/>
                    <a:pt x="16272819" y="0"/>
                    <a:pt x="16204239" y="0"/>
                  </a:cubicBezTo>
                  <a:close/>
                </a:path>
              </a:pathLst>
            </a:custGeom>
            <a:solidFill>
              <a:srgbClr val="30303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grpSp>
      <p:pic>
        <p:nvPicPr>
          <p:cNvPr id="159" name="Google Shape;159;p4"/>
          <p:cNvPicPr preferRelativeResize="0"/>
          <p:nvPr/>
        </p:nvPicPr>
        <p:blipFill rotWithShape="1">
          <a:blip r:embed="rId4">
            <a:alphaModFix/>
          </a:blip>
          <a:srcRect/>
          <a:stretch/>
        </p:blipFill>
        <p:spPr>
          <a:xfrm rot="-1837761">
            <a:off x="5167049" y="850104"/>
            <a:ext cx="767224" cy="446385"/>
          </a:xfrm>
          <a:prstGeom prst="rect">
            <a:avLst/>
          </a:prstGeom>
          <a:noFill/>
          <a:ln>
            <a:noFill/>
          </a:ln>
        </p:spPr>
      </p:pic>
      <p:pic>
        <p:nvPicPr>
          <p:cNvPr id="160" name="Google Shape;160;p4"/>
          <p:cNvPicPr preferRelativeResize="0"/>
          <p:nvPr/>
        </p:nvPicPr>
        <p:blipFill rotWithShape="1">
          <a:blip r:embed="rId5">
            <a:alphaModFix/>
          </a:blip>
          <a:srcRect/>
          <a:stretch/>
        </p:blipFill>
        <p:spPr>
          <a:xfrm>
            <a:off x="-1057632" y="5426258"/>
            <a:ext cx="2585402" cy="2378569"/>
          </a:xfrm>
          <a:prstGeom prst="rect">
            <a:avLst/>
          </a:prstGeom>
          <a:noFill/>
          <a:ln>
            <a:noFill/>
          </a:ln>
        </p:spPr>
      </p:pic>
      <p:pic>
        <p:nvPicPr>
          <p:cNvPr id="161" name="Google Shape;161;p4"/>
          <p:cNvPicPr preferRelativeResize="0"/>
          <p:nvPr/>
        </p:nvPicPr>
        <p:blipFill rotWithShape="1">
          <a:blip r:embed="rId6">
            <a:alphaModFix/>
          </a:blip>
          <a:srcRect/>
          <a:stretch/>
        </p:blipFill>
        <p:spPr>
          <a:xfrm>
            <a:off x="6019800" y="3531825"/>
            <a:ext cx="226773" cy="1664388"/>
          </a:xfrm>
          <a:prstGeom prst="rect">
            <a:avLst/>
          </a:prstGeom>
          <a:noFill/>
          <a:ln>
            <a:noFill/>
          </a:ln>
        </p:spPr>
      </p:pic>
      <p:sp>
        <p:nvSpPr>
          <p:cNvPr id="166" name="Google Shape;166;p4"/>
          <p:cNvSpPr txBox="1"/>
          <p:nvPr/>
        </p:nvSpPr>
        <p:spPr>
          <a:xfrm>
            <a:off x="5766551" y="1154347"/>
            <a:ext cx="6258664" cy="14280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983"/>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Arial"/>
                <a:cs typeface="Arial"/>
                <a:sym typeface="Arial"/>
              </a:rPr>
              <a:t>How we make an</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15983"/>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Arial"/>
                <a:cs typeface="Arial"/>
                <a:sym typeface="Arial"/>
              </a:rPr>
              <a:t>IMPACT</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67" name="Google Shape;167;p4"/>
          <p:cNvSpPr txBox="1"/>
          <p:nvPr/>
        </p:nvSpPr>
        <p:spPr>
          <a:xfrm>
            <a:off x="6388383" y="3543317"/>
            <a:ext cx="5015000" cy="18460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66" b="1" i="0" u="none" strike="noStrike" kern="1200" cap="none" spc="0" normalizeH="0" baseline="0" noProof="0">
                <a:ln>
                  <a:noFill/>
                </a:ln>
                <a:solidFill>
                  <a:srgbClr val="000000"/>
                </a:solidFill>
                <a:effectLst/>
                <a:uLnTx/>
                <a:uFillTx/>
                <a:latin typeface="Montserrat"/>
                <a:ea typeface="Montserrat"/>
                <a:cs typeface="Montserrat"/>
                <a:sym typeface="Montserrat"/>
              </a:rPr>
              <a:t>Meet people where they are</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66" b="1" i="0" u="none" strike="noStrike" kern="1200" cap="none" spc="0" normalizeH="0" baseline="0" noProof="0">
                <a:ln>
                  <a:noFill/>
                </a:ln>
                <a:solidFill>
                  <a:srgbClr val="000000"/>
                </a:solidFill>
                <a:effectLst/>
                <a:uLnTx/>
                <a:uFillTx/>
                <a:latin typeface="Montserrat"/>
                <a:ea typeface="Montserrat"/>
                <a:cs typeface="Montserrat"/>
                <a:sym typeface="Montserrat"/>
              </a:rPr>
              <a:t>Take the pressure off</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66" b="1" i="0" u="none" strike="noStrike" kern="1200" cap="none" spc="0" normalizeH="0" baseline="0" noProof="0">
                <a:ln>
                  <a:noFill/>
                </a:ln>
                <a:solidFill>
                  <a:srgbClr val="000000"/>
                </a:solidFill>
                <a:effectLst/>
                <a:uLnTx/>
                <a:uFillTx/>
                <a:latin typeface="Montserrat"/>
                <a:ea typeface="Montserrat"/>
                <a:cs typeface="Montserrat"/>
                <a:sym typeface="Montserrat"/>
              </a:rPr>
              <a:t>Focus on what connects us</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p:nvPr/>
        </p:nvSpPr>
        <p:spPr>
          <a:xfrm>
            <a:off x="1175408" y="865013"/>
            <a:ext cx="3323889" cy="230947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4134" b="0" i="0" u="none" strike="noStrike" kern="1200" cap="none" spc="0" normalizeH="0" baseline="0" noProof="0" dirty="0">
                <a:ln>
                  <a:noFill/>
                </a:ln>
                <a:solidFill>
                  <a:srgbClr val="FAFAFA"/>
                </a:solidFill>
                <a:effectLst/>
                <a:uLnTx/>
                <a:uFillTx/>
                <a:latin typeface="Arial"/>
                <a:ea typeface="Arial"/>
                <a:cs typeface="Arial"/>
                <a:sym typeface="Arial"/>
              </a:rPr>
              <a:t>What is an Innovative</a:t>
            </a:r>
          </a:p>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4134" b="0" i="0" u="none" strike="noStrike" kern="1200" cap="none" spc="0" normalizeH="0" baseline="0" noProof="0" dirty="0">
                <a:ln>
                  <a:noFill/>
                </a:ln>
                <a:solidFill>
                  <a:srgbClr val="FAFAFA"/>
                </a:solidFill>
                <a:effectLst/>
                <a:uLnTx/>
                <a:uFillTx/>
                <a:latin typeface="Arial"/>
                <a:ea typeface="Arial"/>
                <a:cs typeface="Arial"/>
                <a:sym typeface="Arial"/>
              </a:rPr>
              <a:t>Club?</a:t>
            </a:r>
            <a:endParaRPr kumimoji="0" sz="12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124" name="Google Shape;124;p3"/>
          <p:cNvPicPr preferRelativeResize="0"/>
          <p:nvPr/>
        </p:nvPicPr>
        <p:blipFill rotWithShape="1">
          <a:blip r:embed="rId3">
            <a:alphaModFix/>
          </a:blip>
          <a:srcRect/>
          <a:stretch/>
        </p:blipFill>
        <p:spPr>
          <a:xfrm>
            <a:off x="-1292700" y="-1090507"/>
            <a:ext cx="2585402" cy="2378569"/>
          </a:xfrm>
          <a:prstGeom prst="rect">
            <a:avLst/>
          </a:prstGeom>
          <a:noFill/>
          <a:ln>
            <a:noFill/>
          </a:ln>
        </p:spPr>
      </p:pic>
      <p:sp>
        <p:nvSpPr>
          <p:cNvPr id="125" name="Google Shape;125;p3"/>
          <p:cNvSpPr/>
          <p:nvPr/>
        </p:nvSpPr>
        <p:spPr>
          <a:xfrm>
            <a:off x="4652297" y="398173"/>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26" name="Google Shape;126;p3"/>
          <p:cNvSpPr/>
          <p:nvPr/>
        </p:nvSpPr>
        <p:spPr>
          <a:xfrm>
            <a:off x="4715577" y="459809"/>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4">
              <a:alphaModFix/>
            </a:blip>
            <a:stretch>
              <a:fillRect l="-6736" r="-6735"/>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27" name="Google Shape;127;p3"/>
          <p:cNvSpPr/>
          <p:nvPr/>
        </p:nvSpPr>
        <p:spPr>
          <a:xfrm>
            <a:off x="4652297" y="3598830"/>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28" name="Google Shape;128;p3"/>
          <p:cNvSpPr/>
          <p:nvPr/>
        </p:nvSpPr>
        <p:spPr>
          <a:xfrm>
            <a:off x="4715577" y="3660465"/>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5">
              <a:alphaModFix/>
            </a:blip>
            <a:stretch>
              <a:fillRect t="-5450" b="-5450"/>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29" name="Google Shape;129;p3"/>
          <p:cNvSpPr/>
          <p:nvPr/>
        </p:nvSpPr>
        <p:spPr>
          <a:xfrm>
            <a:off x="7912907" y="398173"/>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0" name="Google Shape;130;p3"/>
          <p:cNvSpPr/>
          <p:nvPr/>
        </p:nvSpPr>
        <p:spPr>
          <a:xfrm>
            <a:off x="7976186" y="459809"/>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6">
              <a:alphaModFix/>
            </a:blip>
            <a:stretch>
              <a:fillRect t="-33330" b="-33330"/>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1" name="Google Shape;131;p3"/>
          <p:cNvSpPr/>
          <p:nvPr/>
        </p:nvSpPr>
        <p:spPr>
          <a:xfrm>
            <a:off x="7912907" y="3598830"/>
            <a:ext cx="2887406" cy="2968126"/>
          </a:xfrm>
          <a:custGeom>
            <a:avLst/>
            <a:gdLst/>
            <a:ahLst/>
            <a:cxnLst/>
            <a:rect l="l" t="t" r="r" b="b"/>
            <a:pathLst>
              <a:path w="1013821" h="1042163" extrusionOk="0">
                <a:moveTo>
                  <a:pt x="889361" y="1042163"/>
                </a:moveTo>
                <a:lnTo>
                  <a:pt x="124460" y="1042163"/>
                </a:lnTo>
                <a:cubicBezTo>
                  <a:pt x="55880" y="1042163"/>
                  <a:pt x="0" y="986283"/>
                  <a:pt x="0" y="917703"/>
                </a:cubicBezTo>
                <a:lnTo>
                  <a:pt x="0" y="124460"/>
                </a:lnTo>
                <a:cubicBezTo>
                  <a:pt x="0" y="55880"/>
                  <a:pt x="55880" y="0"/>
                  <a:pt x="124460" y="0"/>
                </a:cubicBezTo>
                <a:lnTo>
                  <a:pt x="889361" y="0"/>
                </a:lnTo>
                <a:cubicBezTo>
                  <a:pt x="957941" y="0"/>
                  <a:pt x="1013821" y="55880"/>
                  <a:pt x="1013821" y="124460"/>
                </a:cubicBezTo>
                <a:lnTo>
                  <a:pt x="1013821" y="917703"/>
                </a:lnTo>
                <a:cubicBezTo>
                  <a:pt x="1013821" y="986283"/>
                  <a:pt x="957941" y="1042163"/>
                  <a:pt x="889361" y="1042163"/>
                </a:cubicBezTo>
                <a:close/>
              </a:path>
            </a:pathLst>
          </a:custGeom>
          <a:solidFill>
            <a:srgbClr val="FAFAFA"/>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2" name="Google Shape;132;p3"/>
          <p:cNvSpPr/>
          <p:nvPr/>
        </p:nvSpPr>
        <p:spPr>
          <a:xfrm>
            <a:off x="7976186" y="3660465"/>
            <a:ext cx="2760847" cy="1656508"/>
          </a:xfrm>
          <a:custGeom>
            <a:avLst/>
            <a:gdLst/>
            <a:ahLst/>
            <a:cxnLst/>
            <a:rect l="l" t="t" r="r" b="b"/>
            <a:pathLst>
              <a:path w="6350000" h="3810000" extrusionOk="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rotWithShape="1">
            <a:blip r:embed="rId7">
              <a:alphaModFix/>
            </a:blip>
            <a:stretch>
              <a:fillRect t="-5554" b="-5553"/>
            </a:stretch>
          </a:blip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4" name="Google Shape;134;p3"/>
          <p:cNvSpPr txBox="1"/>
          <p:nvPr/>
        </p:nvSpPr>
        <p:spPr>
          <a:xfrm>
            <a:off x="4771991" y="2164139"/>
            <a:ext cx="2538248" cy="40197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4"/>
              </a:lnSpc>
              <a:spcBef>
                <a:spcPts val="0"/>
              </a:spcBef>
              <a:spcAft>
                <a:spcPts val="0"/>
              </a:spcAft>
              <a:buClrTx/>
              <a:buSzTx/>
              <a:buFontTx/>
              <a:buNone/>
              <a:tabLst/>
              <a:defRPr/>
            </a:pPr>
            <a:r>
              <a:rPr kumimoji="0" lang="en-US" sz="1866" b="0" i="0" u="none" strike="noStrike" kern="1200" cap="none" spc="0" normalizeH="0" baseline="0" noProof="0">
                <a:ln>
                  <a:noFill/>
                </a:ln>
                <a:solidFill>
                  <a:srgbClr val="303030"/>
                </a:solidFill>
                <a:effectLst/>
                <a:uLnTx/>
                <a:uFillTx/>
                <a:latin typeface="Arial"/>
                <a:ea typeface="Arial"/>
                <a:cs typeface="Arial"/>
                <a:sym typeface="Arial"/>
              </a:rPr>
              <a:t>A Satellite...Sort of</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5" name="Google Shape;135;p3"/>
          <p:cNvSpPr txBox="1"/>
          <p:nvPr/>
        </p:nvSpPr>
        <p:spPr>
          <a:xfrm>
            <a:off x="4771983" y="2660451"/>
            <a:ext cx="2767800" cy="62074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6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Montserrat"/>
                <a:ea typeface="Montserrat"/>
                <a:cs typeface="Montserrat"/>
                <a:sym typeface="Montserrat"/>
              </a:rPr>
              <a:t>"Satellite" has a negative connotation because of the expectation of breaking away from the host club.</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6" name="Google Shape;136;p3"/>
          <p:cNvSpPr txBox="1"/>
          <p:nvPr/>
        </p:nvSpPr>
        <p:spPr>
          <a:xfrm>
            <a:off x="4771991" y="5364795"/>
            <a:ext cx="2538248" cy="40197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4"/>
              </a:lnSpc>
              <a:spcBef>
                <a:spcPts val="0"/>
              </a:spcBef>
              <a:spcAft>
                <a:spcPts val="0"/>
              </a:spcAft>
              <a:buClrTx/>
              <a:buSzTx/>
              <a:buFontTx/>
              <a:buNone/>
              <a:tabLst/>
              <a:defRPr/>
            </a:pPr>
            <a:r>
              <a:rPr kumimoji="0" lang="en-US" sz="1866" b="0" i="0" u="none" strike="noStrike" kern="1200" cap="none" spc="0" normalizeH="0" baseline="0" noProof="0">
                <a:ln>
                  <a:noFill/>
                </a:ln>
                <a:solidFill>
                  <a:srgbClr val="303030"/>
                </a:solidFill>
                <a:effectLst/>
                <a:uLnTx/>
                <a:uFillTx/>
                <a:latin typeface="Arial"/>
                <a:ea typeface="Arial"/>
                <a:cs typeface="Arial"/>
                <a:sym typeface="Arial"/>
              </a:rPr>
              <a:t>Service Focused</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7" name="Google Shape;137;p3"/>
          <p:cNvSpPr txBox="1"/>
          <p:nvPr/>
        </p:nvSpPr>
        <p:spPr>
          <a:xfrm>
            <a:off x="4771983" y="5861117"/>
            <a:ext cx="2760800" cy="62074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6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Montserrat"/>
                <a:ea typeface="Montserrat"/>
                <a:cs typeface="Montserrat"/>
                <a:sym typeface="Montserrat"/>
              </a:rPr>
              <a:t>Rotary is a service organization. </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26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Montserrat"/>
                <a:ea typeface="Montserrat"/>
                <a:cs typeface="Montserrat"/>
                <a:sym typeface="Montserrat"/>
              </a:rPr>
              <a:t>When we focus on service, growth is natural.</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8" name="Google Shape;138;p3"/>
          <p:cNvSpPr txBox="1"/>
          <p:nvPr/>
        </p:nvSpPr>
        <p:spPr>
          <a:xfrm>
            <a:off x="8032601" y="2164139"/>
            <a:ext cx="2538248" cy="40197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4"/>
              </a:lnSpc>
              <a:spcBef>
                <a:spcPts val="0"/>
              </a:spcBef>
              <a:spcAft>
                <a:spcPts val="0"/>
              </a:spcAft>
              <a:buClrTx/>
              <a:buSzTx/>
              <a:buFontTx/>
              <a:buNone/>
              <a:tabLst/>
              <a:defRPr/>
            </a:pPr>
            <a:r>
              <a:rPr kumimoji="0" lang="en-US" sz="1866" b="0" i="0" u="none" strike="noStrike" kern="1200" cap="none" spc="0" normalizeH="0" baseline="0" noProof="0">
                <a:ln>
                  <a:noFill/>
                </a:ln>
                <a:solidFill>
                  <a:srgbClr val="303030"/>
                </a:solidFill>
                <a:effectLst/>
                <a:uLnTx/>
                <a:uFillTx/>
                <a:latin typeface="Arial"/>
                <a:ea typeface="Arial"/>
                <a:cs typeface="Arial"/>
                <a:sym typeface="Arial"/>
              </a:rPr>
              <a:t>No Meetings</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39" name="Google Shape;139;p3"/>
          <p:cNvSpPr txBox="1"/>
          <p:nvPr/>
        </p:nvSpPr>
        <p:spPr>
          <a:xfrm>
            <a:off x="8032600" y="2660451"/>
            <a:ext cx="2767800" cy="41383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6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Montserrat"/>
                <a:ea typeface="Montserrat"/>
                <a:cs typeface="Montserrat"/>
                <a:sym typeface="Montserrat"/>
              </a:rPr>
              <a:t>Members have the option of attending meetings, but are not required. </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40" name="Google Shape;140;p3"/>
          <p:cNvSpPr txBox="1"/>
          <p:nvPr/>
        </p:nvSpPr>
        <p:spPr>
          <a:xfrm>
            <a:off x="8032601" y="5364795"/>
            <a:ext cx="2538248" cy="40197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4"/>
              </a:lnSpc>
              <a:spcBef>
                <a:spcPts val="0"/>
              </a:spcBef>
              <a:spcAft>
                <a:spcPts val="0"/>
              </a:spcAft>
              <a:buClrTx/>
              <a:buSzTx/>
              <a:buFontTx/>
              <a:buNone/>
              <a:tabLst/>
              <a:defRPr/>
            </a:pPr>
            <a:r>
              <a:rPr kumimoji="0" lang="en-US" sz="1866" b="0" i="0" u="none" strike="noStrike" kern="1200" cap="none" spc="0" normalizeH="0" baseline="0" noProof="0">
                <a:ln>
                  <a:noFill/>
                </a:ln>
                <a:solidFill>
                  <a:srgbClr val="303030"/>
                </a:solidFill>
                <a:effectLst/>
                <a:uLnTx/>
                <a:uFillTx/>
                <a:latin typeface="Arial"/>
                <a:ea typeface="Arial"/>
                <a:cs typeface="Arial"/>
                <a:sym typeface="Arial"/>
              </a:rPr>
              <a:t>Economical Option</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41" name="Google Shape;141;p3"/>
          <p:cNvSpPr txBox="1"/>
          <p:nvPr/>
        </p:nvSpPr>
        <p:spPr>
          <a:xfrm>
            <a:off x="8032600" y="5861117"/>
            <a:ext cx="2760800" cy="62074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6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Montserrat"/>
                <a:ea typeface="Montserrat"/>
                <a:cs typeface="Montserrat"/>
                <a:sym typeface="Montserrat"/>
              </a:rPr>
              <a:t>Finances should never be an obstacle for someone interested in serving in Rotary. </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0"/>
          <p:cNvPicPr preferRelativeResize="0"/>
          <p:nvPr/>
        </p:nvPicPr>
        <p:blipFill rotWithShape="1">
          <a:blip r:embed="rId3">
            <a:alphaModFix/>
          </a:blip>
          <a:srcRect t="15572"/>
          <a:stretch/>
        </p:blipFill>
        <p:spPr>
          <a:xfrm>
            <a:off x="0" y="0"/>
            <a:ext cx="12192000" cy="6858000"/>
          </a:xfrm>
          <a:prstGeom prst="rect">
            <a:avLst/>
          </a:prstGeom>
          <a:noFill/>
          <a:ln>
            <a:noFill/>
          </a:ln>
        </p:spPr>
      </p:pic>
      <p:sp>
        <p:nvSpPr>
          <p:cNvPr id="276" name="Google Shape;276;p10"/>
          <p:cNvSpPr/>
          <p:nvPr/>
        </p:nvSpPr>
        <p:spPr>
          <a:xfrm>
            <a:off x="503918" y="4055212"/>
            <a:ext cx="11176109" cy="2456872"/>
          </a:xfrm>
          <a:custGeom>
            <a:avLst/>
            <a:gdLst/>
            <a:ahLst/>
            <a:cxnLst/>
            <a:rect l="l" t="t" r="r" b="b"/>
            <a:pathLst>
              <a:path w="5682228" h="1249138" extrusionOk="0">
                <a:moveTo>
                  <a:pt x="5557767" y="1249137"/>
                </a:moveTo>
                <a:lnTo>
                  <a:pt x="124460" y="1249137"/>
                </a:lnTo>
                <a:cubicBezTo>
                  <a:pt x="55880" y="1249137"/>
                  <a:pt x="0" y="1193257"/>
                  <a:pt x="0" y="1124677"/>
                </a:cubicBezTo>
                <a:lnTo>
                  <a:pt x="0" y="124460"/>
                </a:lnTo>
                <a:cubicBezTo>
                  <a:pt x="0" y="55880"/>
                  <a:pt x="55880" y="0"/>
                  <a:pt x="124460" y="0"/>
                </a:cubicBezTo>
                <a:lnTo>
                  <a:pt x="5557767" y="0"/>
                </a:lnTo>
                <a:cubicBezTo>
                  <a:pt x="5626348" y="0"/>
                  <a:pt x="5682228" y="55880"/>
                  <a:pt x="5682228" y="124460"/>
                </a:cubicBezTo>
                <a:lnTo>
                  <a:pt x="5682228" y="1124677"/>
                </a:lnTo>
                <a:cubicBezTo>
                  <a:pt x="5682228" y="1193257"/>
                  <a:pt x="5626348" y="1249138"/>
                  <a:pt x="5557767" y="1249138"/>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77" name="Google Shape;277;p10"/>
          <p:cNvSpPr/>
          <p:nvPr/>
        </p:nvSpPr>
        <p:spPr>
          <a:xfrm>
            <a:off x="618723" y="4124426"/>
            <a:ext cx="10954555" cy="2282765"/>
          </a:xfrm>
          <a:custGeom>
            <a:avLst/>
            <a:gdLst/>
            <a:ahLst/>
            <a:cxnLst/>
            <a:rect l="l" t="t" r="r" b="b"/>
            <a:pathLst>
              <a:path w="5994377" h="1249138" extrusionOk="0">
                <a:moveTo>
                  <a:pt x="5869917" y="1249137"/>
                </a:moveTo>
                <a:lnTo>
                  <a:pt x="124460" y="1249137"/>
                </a:lnTo>
                <a:cubicBezTo>
                  <a:pt x="55880" y="1249137"/>
                  <a:pt x="0" y="1193257"/>
                  <a:pt x="0" y="1124677"/>
                </a:cubicBezTo>
                <a:lnTo>
                  <a:pt x="0" y="124460"/>
                </a:lnTo>
                <a:cubicBezTo>
                  <a:pt x="0" y="55880"/>
                  <a:pt x="55880" y="0"/>
                  <a:pt x="124460" y="0"/>
                </a:cubicBezTo>
                <a:lnTo>
                  <a:pt x="5869917" y="0"/>
                </a:lnTo>
                <a:cubicBezTo>
                  <a:pt x="5938497" y="0"/>
                  <a:pt x="5994377" y="55880"/>
                  <a:pt x="5994377" y="124460"/>
                </a:cubicBezTo>
                <a:lnTo>
                  <a:pt x="5994377" y="1124677"/>
                </a:lnTo>
                <a:cubicBezTo>
                  <a:pt x="5994377" y="1193257"/>
                  <a:pt x="5938497" y="1249138"/>
                  <a:pt x="5869917" y="1249138"/>
                </a:cubicBezTo>
                <a:close/>
              </a:path>
            </a:pathLst>
          </a:custGeom>
          <a:solidFill>
            <a:srgbClr val="F2A027"/>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78" name="Google Shape;278;p10"/>
          <p:cNvSpPr/>
          <p:nvPr/>
        </p:nvSpPr>
        <p:spPr>
          <a:xfrm>
            <a:off x="835505"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79" name="Google Shape;279;p10"/>
          <p:cNvSpPr txBox="1"/>
          <p:nvPr/>
        </p:nvSpPr>
        <p:spPr>
          <a:xfrm>
            <a:off x="837905" y="5188397"/>
            <a:ext cx="2542790" cy="9190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Understanding</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your club &amp; goals</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0" name="Google Shape;280;p10"/>
          <p:cNvSpPr/>
          <p:nvPr/>
        </p:nvSpPr>
        <p:spPr>
          <a:xfrm>
            <a:off x="3491116"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1" name="Google Shape;281;p10"/>
          <p:cNvSpPr txBox="1"/>
          <p:nvPr/>
        </p:nvSpPr>
        <p:spPr>
          <a:xfrm>
            <a:off x="3491116" y="5188397"/>
            <a:ext cx="2547589" cy="9190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Board discussion</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&amp; approval</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2" name="Google Shape;282;p10"/>
          <p:cNvSpPr/>
          <p:nvPr/>
        </p:nvSpPr>
        <p:spPr>
          <a:xfrm>
            <a:off x="6146656"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3" name="Google Shape;283;p10"/>
          <p:cNvSpPr txBox="1"/>
          <p:nvPr/>
        </p:nvSpPr>
        <p:spPr>
          <a:xfrm>
            <a:off x="6153367" y="5188397"/>
            <a:ext cx="2547589" cy="9190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Recruitment</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 plan &amp; training</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4" name="Google Shape;284;p10"/>
          <p:cNvSpPr/>
          <p:nvPr/>
        </p:nvSpPr>
        <p:spPr>
          <a:xfrm>
            <a:off x="8808906" y="4988591"/>
            <a:ext cx="2547589" cy="1285225"/>
          </a:xfrm>
          <a:custGeom>
            <a:avLst/>
            <a:gdLst/>
            <a:ahLst/>
            <a:cxnLst/>
            <a:rect l="l" t="t" r="r" b="b"/>
            <a:pathLst>
              <a:path w="1394051" h="703280" extrusionOk="0">
                <a:moveTo>
                  <a:pt x="1269591" y="703280"/>
                </a:moveTo>
                <a:lnTo>
                  <a:pt x="124460" y="703280"/>
                </a:lnTo>
                <a:cubicBezTo>
                  <a:pt x="55880" y="703280"/>
                  <a:pt x="0" y="647400"/>
                  <a:pt x="0" y="578820"/>
                </a:cubicBezTo>
                <a:lnTo>
                  <a:pt x="0" y="124460"/>
                </a:lnTo>
                <a:cubicBezTo>
                  <a:pt x="0" y="55880"/>
                  <a:pt x="55880" y="0"/>
                  <a:pt x="124460" y="0"/>
                </a:cubicBezTo>
                <a:lnTo>
                  <a:pt x="1269591" y="0"/>
                </a:lnTo>
                <a:cubicBezTo>
                  <a:pt x="1338171" y="0"/>
                  <a:pt x="1394051" y="55880"/>
                  <a:pt x="1394051" y="124460"/>
                </a:cubicBezTo>
                <a:lnTo>
                  <a:pt x="1394051" y="578820"/>
                </a:lnTo>
                <a:cubicBezTo>
                  <a:pt x="1394051" y="647401"/>
                  <a:pt x="1338171" y="703280"/>
                  <a:pt x="1269591" y="703280"/>
                </a:cubicBezTo>
                <a:close/>
              </a:path>
            </a:pathLst>
          </a:custGeom>
          <a:solidFill>
            <a:srgbClr val="000000"/>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5" name="Google Shape;285;p10"/>
          <p:cNvSpPr txBox="1"/>
          <p:nvPr/>
        </p:nvSpPr>
        <p:spPr>
          <a:xfrm>
            <a:off x="8815257" y="5188397"/>
            <a:ext cx="2541239" cy="9190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Arial"/>
                <a:ea typeface="Arial"/>
                <a:cs typeface="Arial"/>
                <a:sym typeface="Arial"/>
              </a:rPr>
              <a:t>RI paperwork &amp; induction planning</a:t>
            </a:r>
            <a:endParaRPr kumimoji="0"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286" name="Google Shape;286;p10"/>
          <p:cNvSpPr txBox="1"/>
          <p:nvPr/>
        </p:nvSpPr>
        <p:spPr>
          <a:xfrm>
            <a:off x="685800" y="4196957"/>
            <a:ext cx="10820400" cy="71833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3334" b="0" i="0" u="none" strike="noStrike" kern="1200" cap="none" spc="0" normalizeH="0" baseline="0" noProof="0" dirty="0">
                <a:ln>
                  <a:noFill/>
                </a:ln>
                <a:solidFill>
                  <a:srgbClr val="FFFFFF"/>
                </a:solidFill>
                <a:effectLst/>
                <a:uLnTx/>
                <a:uFillTx/>
                <a:latin typeface="Arial"/>
                <a:ea typeface="Arial"/>
                <a:cs typeface="Arial"/>
                <a:sym typeface="Arial"/>
              </a:rPr>
              <a:t>District Help With starting an Innovative Club</a:t>
            </a:r>
            <a:endParaRPr kumimoji="0" sz="1200" b="0" i="0" u="none" strike="noStrike" kern="1200" cap="none" spc="0" normalizeH="0" baseline="0" noProof="0" dirty="0">
              <a:ln>
                <a:noFill/>
              </a:ln>
              <a:solidFill>
                <a:srgbClr val="000000"/>
              </a:solidFill>
              <a:effectLst/>
              <a:uLnTx/>
              <a:uFillTx/>
              <a:latin typeface="Franklin Gothic Book"/>
              <a:ea typeface="+mn-ea"/>
              <a:cs typeface="+mn-cs"/>
            </a:endParaRP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03" name="Google Shape;303;p12"/>
          <p:cNvPicPr preferRelativeResize="0"/>
          <p:nvPr/>
        </p:nvPicPr>
        <p:blipFill rotWithShape="1">
          <a:blip r:embed="rId3">
            <a:alphaModFix/>
          </a:blip>
          <a:srcRect/>
          <a:stretch/>
        </p:blipFill>
        <p:spPr>
          <a:xfrm>
            <a:off x="-1463750" y="5511350"/>
            <a:ext cx="2927500" cy="2693300"/>
          </a:xfrm>
          <a:prstGeom prst="rect">
            <a:avLst/>
          </a:prstGeom>
          <a:noFill/>
          <a:ln>
            <a:noFill/>
          </a:ln>
        </p:spPr>
      </p:pic>
      <p:sp>
        <p:nvSpPr>
          <p:cNvPr id="304" name="Google Shape;304;p12"/>
          <p:cNvSpPr txBox="1"/>
          <p:nvPr/>
        </p:nvSpPr>
        <p:spPr>
          <a:xfrm>
            <a:off x="595829" y="1902010"/>
            <a:ext cx="10896515" cy="67710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Arial"/>
                <a:cs typeface="Arial"/>
                <a:sym typeface="Arial"/>
              </a:rPr>
              <a:t>Interested in learning more? </a:t>
            </a:r>
            <a:endParaRPr kumimoji="0" sz="12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305" name="Google Shape;305;p12"/>
          <p:cNvSpPr txBox="1"/>
          <p:nvPr/>
        </p:nvSpPr>
        <p:spPr>
          <a:xfrm>
            <a:off x="3557243" y="2880290"/>
            <a:ext cx="5500200" cy="192052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1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a:ea typeface="Montserrat"/>
                <a:cs typeface="Montserrat"/>
                <a:sym typeface="Montserrat"/>
              </a:rPr>
              <a:t>Schedule a Zoom with Innovators to discuss if the INNOVATIVE Companion Club model is right for your club!</a:t>
            </a:r>
            <a:endParaRPr kumimoji="0" sz="24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307" name="Google Shape;307;p12"/>
          <p:cNvSpPr txBox="1"/>
          <p:nvPr/>
        </p:nvSpPr>
        <p:spPr>
          <a:xfrm>
            <a:off x="3588412" y="4930550"/>
            <a:ext cx="6355687" cy="56015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22"/>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patcampbellwhite@gmail.com</a:t>
            </a:r>
            <a:r>
              <a:rPr kumimoji="0" lang="en-US" sz="2800" b="1" i="0" u="none" strike="noStrike" kern="1200" cap="none" spc="0" normalizeH="0" baseline="0" noProof="0" dirty="0">
                <a:ln>
                  <a:noFill/>
                </a:ln>
                <a:solidFill>
                  <a:schemeClr val="bg1"/>
                </a:solidFill>
                <a:effectLst/>
                <a:uLnTx/>
                <a:uFillTx/>
                <a:latin typeface="Montserrat"/>
                <a:ea typeface="Montserrat"/>
                <a:cs typeface="Montserrat"/>
                <a:sym typeface="Montserrat"/>
              </a:rPr>
              <a:t> </a:t>
            </a:r>
            <a:endParaRPr kumimoji="0" sz="2800" b="1" i="0" u="none" strike="noStrike" kern="1200" cap="none" spc="0" normalizeH="0" baseline="0" noProof="0" dirty="0">
              <a:ln>
                <a:noFill/>
              </a:ln>
              <a:solidFill>
                <a:schemeClr val="bg1"/>
              </a:solidFill>
              <a:effectLst/>
              <a:uLnTx/>
              <a:uFillTx/>
              <a:latin typeface="Franklin Gothic Book"/>
              <a:ea typeface="+mn-ea"/>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43D8A-E16E-DB00-69E1-76FDD5BFC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774" y="846857"/>
            <a:ext cx="5134989" cy="4182343"/>
          </a:xfrm>
          <a:prstGeom prst="rect">
            <a:avLst/>
          </a:prstGeom>
        </p:spPr>
      </p:pic>
    </p:spTree>
    <p:extLst>
      <p:ext uri="{BB962C8B-B14F-4D97-AF65-F5344CB8AC3E}">
        <p14:creationId xmlns:p14="http://schemas.microsoft.com/office/powerpoint/2010/main" val="330293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CA6C-A675-4B6C-95AD-AAF4FDB4BF82}"/>
              </a:ext>
            </a:extLst>
          </p:cNvPr>
          <p:cNvSpPr>
            <a:spLocks noGrp="1"/>
          </p:cNvSpPr>
          <p:nvPr>
            <p:ph type="ctrTitle"/>
          </p:nvPr>
        </p:nvSpPr>
        <p:spPr>
          <a:xfrm>
            <a:off x="864108" y="1041948"/>
            <a:ext cx="10463784" cy="1551349"/>
          </a:xfrm>
        </p:spPr>
        <p:txBody>
          <a:bodyPr wrap="square">
            <a:normAutofit/>
          </a:bodyPr>
          <a:lstStyle/>
          <a:p>
            <a:pPr algn="ctr"/>
            <a:r>
              <a:rPr lang="en-US" sz="4800" b="1" dirty="0">
                <a:effectLst/>
                <a:latin typeface="Calibri" panose="020F0502020204030204" pitchFamily="34" charset="0"/>
                <a:ea typeface="Calibri" panose="020F0502020204030204" pitchFamily="34" charset="0"/>
                <a:cs typeface="Calibri" panose="020F0502020204030204" pitchFamily="34" charset="0"/>
              </a:rPr>
              <a:t>Know Your Club’s History</a:t>
            </a:r>
            <a:br>
              <a:rPr lang="en-US" sz="4800" b="1" dirty="0">
                <a:effectLst/>
                <a:latin typeface="Calibri" panose="020F0502020204030204" pitchFamily="34" charset="0"/>
                <a:ea typeface="Calibri" panose="020F0502020204030204" pitchFamily="34" charset="0"/>
                <a:cs typeface="Calibri" panose="020F0502020204030204" pitchFamily="34" charset="0"/>
              </a:rPr>
            </a:br>
            <a:r>
              <a:rPr lang="en-US" sz="4800" b="1" dirty="0">
                <a:effectLst/>
                <a:latin typeface="Calibri" panose="020F0502020204030204" pitchFamily="34" charset="0"/>
                <a:ea typeface="Calibri" panose="020F0502020204030204" pitchFamily="34" charset="0"/>
                <a:cs typeface="Calibri" panose="020F0502020204030204" pitchFamily="34" charset="0"/>
              </a:rPr>
              <a:t>So You Can Plan for Success</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5F89F428-7962-4FF5-A7F7-61E6BA9CD435}"/>
              </a:ext>
            </a:extLst>
          </p:cNvPr>
          <p:cNvSpPr>
            <a:spLocks noGrp="1"/>
          </p:cNvSpPr>
          <p:nvPr>
            <p:ph type="subTitle" idx="1"/>
          </p:nvPr>
        </p:nvSpPr>
        <p:spPr>
          <a:xfrm>
            <a:off x="864108" y="3387469"/>
            <a:ext cx="5806440" cy="2506971"/>
          </a:xfrm>
        </p:spPr>
        <p:txBody>
          <a:bodyPr>
            <a:noAutofit/>
          </a:bodyPr>
          <a:lstStyle/>
          <a:p>
            <a:pPr algn="l"/>
            <a:r>
              <a:rPr lang="en-US" sz="2800" dirty="0"/>
              <a:t>District 7630 Membership Summit</a:t>
            </a:r>
          </a:p>
          <a:p>
            <a:pPr algn="l"/>
            <a:r>
              <a:rPr lang="en-US" sz="2800" dirty="0"/>
              <a:t>Dover Elks Club</a:t>
            </a:r>
          </a:p>
          <a:p>
            <a:pPr algn="l"/>
            <a:r>
              <a:rPr lang="en-US" sz="2800" dirty="0"/>
              <a:t>September 23, 2023</a:t>
            </a:r>
          </a:p>
          <a:p>
            <a:pPr algn="l"/>
            <a:endParaRPr lang="en-US" sz="2800" dirty="0"/>
          </a:p>
          <a:p>
            <a:pPr algn="l"/>
            <a:r>
              <a:rPr lang="en-US" sz="2800" dirty="0"/>
              <a:t>District Membership Chair, Gary King</a:t>
            </a:r>
          </a:p>
        </p:txBody>
      </p:sp>
      <p:pic>
        <p:nvPicPr>
          <p:cNvPr id="4" name="Google Shape;119;p21">
            <a:extLst>
              <a:ext uri="{FF2B5EF4-FFF2-40B4-BE49-F238E27FC236}">
                <a16:creationId xmlns:a16="http://schemas.microsoft.com/office/drawing/2014/main" id="{5B20D977-CFD2-4D1D-B94B-439285ED10F0}"/>
              </a:ext>
            </a:extLst>
          </p:cNvPr>
          <p:cNvPicPr preferRelativeResize="0"/>
          <p:nvPr/>
        </p:nvPicPr>
        <p:blipFill rotWithShape="1">
          <a:blip r:embed="rId4"/>
          <a:stretch/>
        </p:blipFill>
        <p:spPr>
          <a:xfrm>
            <a:off x="8124668" y="3267855"/>
            <a:ext cx="3203223" cy="2905681"/>
          </a:xfrm>
          <a:prstGeom prst="rect">
            <a:avLst/>
          </a:prstGeom>
          <a:noFill/>
        </p:spPr>
      </p:pic>
    </p:spTree>
    <p:extLst>
      <p:ext uri="{BB962C8B-B14F-4D97-AF65-F5344CB8AC3E}">
        <p14:creationId xmlns:p14="http://schemas.microsoft.com/office/powerpoint/2010/main" val="21327787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0CB4AE5B-DC31-4D7B-B650-4C94606FED35}"/>
              </a:ext>
            </a:extLst>
          </p:cNvPr>
          <p:cNvSpPr>
            <a:spLocks noChangeArrowheads="1"/>
          </p:cNvSpPr>
          <p:nvPr/>
        </p:nvSpPr>
        <p:spPr bwMode="auto">
          <a:xfrm>
            <a:off x="1589" y="418298"/>
            <a:ext cx="12265005" cy="641183"/>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126" fontAlgn="base">
              <a:lnSpc>
                <a:spcPct val="100000"/>
              </a:lnSpc>
              <a:spcBef>
                <a:spcPct val="0"/>
              </a:spcBef>
              <a:spcAft>
                <a:spcPct val="0"/>
              </a:spcAft>
              <a:buNone/>
              <a:defRPr/>
            </a:pPr>
            <a:endParaRPr lang="en-US" altLang="en-US" sz="1799">
              <a:solidFill>
                <a:srgbClr val="000000"/>
              </a:solidFill>
              <a:latin typeface="Arial" panose="020B0604020202020204" pitchFamily="34" charset="0"/>
              <a:cs typeface="Arial" panose="020B0604020202020204" pitchFamily="34" charset="0"/>
            </a:endParaRPr>
          </a:p>
        </p:txBody>
      </p:sp>
      <p:sp>
        <p:nvSpPr>
          <p:cNvPr id="63491" name="Title 1">
            <a:extLst>
              <a:ext uri="{FF2B5EF4-FFF2-40B4-BE49-F238E27FC236}">
                <a16:creationId xmlns:a16="http://schemas.microsoft.com/office/drawing/2014/main" id="{93FDDC49-B0A7-4C7B-BD40-EE96BD54119A}"/>
              </a:ext>
            </a:extLst>
          </p:cNvPr>
          <p:cNvSpPr>
            <a:spLocks/>
          </p:cNvSpPr>
          <p:nvPr/>
        </p:nvSpPr>
        <p:spPr bwMode="auto">
          <a:xfrm>
            <a:off x="1753731" y="457975"/>
            <a:ext cx="8760718" cy="53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063" eaLnBrk="0" fontAlgn="base" hangingPunct="0">
              <a:lnSpc>
                <a:spcPct val="100000"/>
              </a:lnSpc>
              <a:spcBef>
                <a:spcPct val="0"/>
              </a:spcBef>
              <a:spcAft>
                <a:spcPct val="0"/>
              </a:spcAft>
              <a:buNone/>
              <a:defRPr/>
            </a:pPr>
            <a:r>
              <a:rPr lang="en-US" altLang="en-US" sz="4799">
                <a:solidFill>
                  <a:srgbClr val="FEBC16"/>
                </a:solidFill>
                <a:latin typeface="Franklin Gothic Medium" panose="020B0603020102020204" pitchFamily="34" charset="0"/>
                <a:cs typeface="Arial" panose="020B0604020202020204" pitchFamily="34" charset="0"/>
              </a:rPr>
              <a:t>TAKEAWAYS</a:t>
            </a:r>
          </a:p>
        </p:txBody>
      </p:sp>
      <p:sp>
        <p:nvSpPr>
          <p:cNvPr id="49157" name="Content Placeholder 3">
            <a:extLst>
              <a:ext uri="{FF2B5EF4-FFF2-40B4-BE49-F238E27FC236}">
                <a16:creationId xmlns:a16="http://schemas.microsoft.com/office/drawing/2014/main" id="{2C8581C7-555A-4986-8229-210B834D3E2B}"/>
              </a:ext>
            </a:extLst>
          </p:cNvPr>
          <p:cNvSpPr>
            <a:spLocks noGrp="1" noChangeArrowheads="1"/>
          </p:cNvSpPr>
          <p:nvPr>
            <p:ph idx="1"/>
          </p:nvPr>
        </p:nvSpPr>
        <p:spPr>
          <a:xfrm>
            <a:off x="1588" y="1219775"/>
            <a:ext cx="12188825" cy="5321502"/>
          </a:xfrm>
        </p:spPr>
        <p:txBody>
          <a:bodyPr rtlCol="0">
            <a:normAutofit/>
          </a:bodyPr>
          <a:lstStyle/>
          <a:p>
            <a:pPr algn="ctr" eaLnBrk="1" fontAlgn="auto" hangingPunct="1">
              <a:spcBef>
                <a:spcPct val="0"/>
              </a:spcBef>
              <a:spcAft>
                <a:spcPts val="600"/>
              </a:spcAft>
              <a:defRPr/>
            </a:pPr>
            <a:r>
              <a:rPr lang="en-US" altLang="en-US" sz="3999" dirty="0">
                <a:solidFill>
                  <a:schemeClr val="bg1"/>
                </a:solidFill>
              </a:rPr>
              <a:t>Rotary is a Membership Organization</a:t>
            </a:r>
          </a:p>
          <a:p>
            <a:pPr lvl="1" algn="ctr" eaLnBrk="1" fontAlgn="auto" hangingPunct="1">
              <a:spcBef>
                <a:spcPct val="0"/>
              </a:spcBef>
              <a:spcAft>
                <a:spcPts val="600"/>
              </a:spcAft>
              <a:defRPr/>
            </a:pPr>
            <a:r>
              <a:rPr lang="en-US" altLang="en-US" sz="3599" i="1" dirty="0">
                <a:solidFill>
                  <a:schemeClr val="bg1"/>
                </a:solidFill>
              </a:rPr>
              <a:t>Service is what we do</a:t>
            </a:r>
          </a:p>
          <a:p>
            <a:pPr lvl="1" algn="ctr" eaLnBrk="1" fontAlgn="auto" hangingPunct="1">
              <a:spcBef>
                <a:spcPct val="0"/>
              </a:spcBef>
              <a:spcAft>
                <a:spcPts val="600"/>
              </a:spcAft>
              <a:defRPr/>
            </a:pPr>
            <a:endParaRPr lang="en-US" altLang="en-US" sz="1999" i="1" dirty="0">
              <a:solidFill>
                <a:schemeClr val="bg1"/>
              </a:solidFill>
            </a:endParaRPr>
          </a:p>
          <a:p>
            <a:pPr algn="ctr" eaLnBrk="1" fontAlgn="auto" hangingPunct="1">
              <a:spcBef>
                <a:spcPct val="0"/>
              </a:spcBef>
              <a:spcAft>
                <a:spcPts val="600"/>
              </a:spcAft>
              <a:defRPr/>
            </a:pPr>
            <a:r>
              <a:rPr lang="en-US" altLang="en-US" sz="3999" dirty="0">
                <a:solidFill>
                  <a:schemeClr val="bg1"/>
                </a:solidFill>
              </a:rPr>
              <a:t>Intentional Strategies work - when used</a:t>
            </a:r>
          </a:p>
          <a:p>
            <a:pPr lvl="1" algn="ctr" eaLnBrk="1" fontAlgn="auto" hangingPunct="1">
              <a:spcBef>
                <a:spcPct val="0"/>
              </a:spcBef>
              <a:spcAft>
                <a:spcPts val="600"/>
              </a:spcAft>
              <a:defRPr/>
            </a:pPr>
            <a:r>
              <a:rPr lang="en-US" altLang="en-US" sz="3599" dirty="0">
                <a:solidFill>
                  <a:schemeClr val="bg1"/>
                </a:solidFill>
              </a:rPr>
              <a:t>Discover Rotary Hour</a:t>
            </a:r>
          </a:p>
          <a:p>
            <a:pPr lvl="1" algn="ctr" eaLnBrk="1" fontAlgn="auto" hangingPunct="1">
              <a:spcBef>
                <a:spcPct val="0"/>
              </a:spcBef>
              <a:spcAft>
                <a:spcPts val="600"/>
              </a:spcAft>
              <a:defRPr/>
            </a:pPr>
            <a:r>
              <a:rPr lang="en-US" altLang="en-US" sz="3599" dirty="0">
                <a:solidFill>
                  <a:schemeClr val="bg1"/>
                </a:solidFill>
              </a:rPr>
              <a:t>Satellite Clubs/Alternate Member Typ</a:t>
            </a:r>
            <a:r>
              <a:rPr lang="en-US" altLang="en-US" sz="2999" dirty="0">
                <a:solidFill>
                  <a:schemeClr val="bg1"/>
                </a:solidFill>
              </a:rPr>
              <a:t>es</a:t>
            </a:r>
          </a:p>
          <a:p>
            <a:pPr lvl="1" algn="ctr" eaLnBrk="1" fontAlgn="auto" hangingPunct="1">
              <a:spcBef>
                <a:spcPct val="0"/>
              </a:spcBef>
              <a:spcAft>
                <a:spcPts val="600"/>
              </a:spcAft>
              <a:defRPr/>
            </a:pPr>
            <a:endParaRPr lang="en-US" altLang="en-US" sz="1999" dirty="0">
              <a:solidFill>
                <a:schemeClr val="bg1"/>
              </a:solidFill>
            </a:endParaRPr>
          </a:p>
          <a:p>
            <a:pPr algn="ctr" eaLnBrk="1" fontAlgn="auto" hangingPunct="1">
              <a:spcBef>
                <a:spcPct val="0"/>
              </a:spcBef>
              <a:spcAft>
                <a:spcPts val="600"/>
              </a:spcAft>
              <a:defRPr/>
            </a:pPr>
            <a:r>
              <a:rPr lang="en-US" altLang="en-US" sz="3999" b="1" dirty="0">
                <a:solidFill>
                  <a:schemeClr val="bg1"/>
                </a:solidFill>
              </a:rPr>
              <a:t>Attrition is</a:t>
            </a:r>
            <a:r>
              <a:rPr lang="en-US" altLang="en-US" sz="3999" dirty="0">
                <a:solidFill>
                  <a:schemeClr val="bg1"/>
                </a:solidFill>
              </a:rPr>
              <a:t> </a:t>
            </a:r>
            <a:r>
              <a:rPr lang="en-US" altLang="en-US" sz="3999" b="1" dirty="0">
                <a:solidFill>
                  <a:schemeClr val="bg1"/>
                </a:solidFill>
              </a:rPr>
              <a:t>REAL</a:t>
            </a:r>
            <a:r>
              <a:rPr lang="en-US" altLang="en-US" sz="3999" dirty="0">
                <a:solidFill>
                  <a:schemeClr val="bg1"/>
                </a:solidFill>
              </a:rPr>
              <a:t> -- Plan for it!</a:t>
            </a:r>
          </a:p>
        </p:txBody>
      </p:sp>
    </p:spTree>
    <p:extLst>
      <p:ext uri="{BB962C8B-B14F-4D97-AF65-F5344CB8AC3E}">
        <p14:creationId xmlns:p14="http://schemas.microsoft.com/office/powerpoint/2010/main" val="26603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anim calcmode="lin" valueType="num">
                                      <p:cBhvr>
                                        <p:cTn id="7" dur="500" fill="hold"/>
                                        <p:tgtEl>
                                          <p:spTgt spid="4915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15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15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9157">
                                            <p:txEl>
                                              <p:pRg st="1" end="1"/>
                                            </p:txEl>
                                          </p:spTgt>
                                        </p:tgtEl>
                                        <p:attrNameLst>
                                          <p:attrName>style.visibility</p:attrName>
                                        </p:attrNameLst>
                                      </p:cBhvr>
                                      <p:to>
                                        <p:strVal val="visible"/>
                                      </p:to>
                                    </p:set>
                                    <p:anim calcmode="lin" valueType="num">
                                      <p:cBhvr>
                                        <p:cTn id="12" dur="500" fill="hold"/>
                                        <p:tgtEl>
                                          <p:spTgt spid="4915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915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915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9157">
                                            <p:txEl>
                                              <p:pRg st="3" end="3"/>
                                            </p:txEl>
                                          </p:spTgt>
                                        </p:tgtEl>
                                        <p:attrNameLst>
                                          <p:attrName>style.visibility</p:attrName>
                                        </p:attrNameLst>
                                      </p:cBhvr>
                                      <p:to>
                                        <p:strVal val="visible"/>
                                      </p:to>
                                    </p:set>
                                    <p:anim calcmode="lin" valueType="num">
                                      <p:cBhvr>
                                        <p:cTn id="19" dur="500" fill="hold"/>
                                        <p:tgtEl>
                                          <p:spTgt spid="4915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915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49157">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9157">
                                            <p:txEl>
                                              <p:pRg st="4" end="4"/>
                                            </p:txEl>
                                          </p:spTgt>
                                        </p:tgtEl>
                                        <p:attrNameLst>
                                          <p:attrName>style.visibility</p:attrName>
                                        </p:attrNameLst>
                                      </p:cBhvr>
                                      <p:to>
                                        <p:strVal val="visible"/>
                                      </p:to>
                                    </p:set>
                                    <p:anim calcmode="lin" valueType="num">
                                      <p:cBhvr>
                                        <p:cTn id="24" dur="500" fill="hold"/>
                                        <p:tgtEl>
                                          <p:spTgt spid="49157">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49157">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49157">
                                            <p:txEl>
                                              <p:pRg st="4" end="4"/>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9157">
                                            <p:txEl>
                                              <p:pRg st="5" end="5"/>
                                            </p:txEl>
                                          </p:spTgt>
                                        </p:tgtEl>
                                        <p:attrNameLst>
                                          <p:attrName>style.visibility</p:attrName>
                                        </p:attrNameLst>
                                      </p:cBhvr>
                                      <p:to>
                                        <p:strVal val="visible"/>
                                      </p:to>
                                    </p:set>
                                    <p:anim calcmode="lin" valueType="num">
                                      <p:cBhvr>
                                        <p:cTn id="29" dur="500" fill="hold"/>
                                        <p:tgtEl>
                                          <p:spTgt spid="49157">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9157">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4915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9157">
                                            <p:txEl>
                                              <p:pRg st="7" end="7"/>
                                            </p:txEl>
                                          </p:spTgt>
                                        </p:tgtEl>
                                        <p:attrNameLst>
                                          <p:attrName>style.visibility</p:attrName>
                                        </p:attrNameLst>
                                      </p:cBhvr>
                                      <p:to>
                                        <p:strVal val="visible"/>
                                      </p:to>
                                    </p:set>
                                    <p:anim calcmode="lin" valueType="num">
                                      <p:cBhvr>
                                        <p:cTn id="36" dur="500" fill="hold"/>
                                        <p:tgtEl>
                                          <p:spTgt spid="49157">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49157">
                                            <p:txEl>
                                              <p:pRg st="7" end="7"/>
                                            </p:txEl>
                                          </p:spTgt>
                                        </p:tgtEl>
                                        <p:attrNameLst>
                                          <p:attrName>ppt_h</p:attrName>
                                        </p:attrNameLst>
                                      </p:cBhvr>
                                      <p:tavLst>
                                        <p:tav tm="0">
                                          <p:val>
                                            <p:fltVal val="0"/>
                                          </p:val>
                                        </p:tav>
                                        <p:tav tm="100000">
                                          <p:val>
                                            <p:strVal val="#ppt_h"/>
                                          </p:val>
                                        </p:tav>
                                      </p:tavLst>
                                    </p:anim>
                                    <p:animEffect transition="in" filter="fade">
                                      <p:cBhvr>
                                        <p:cTn id="38" dur="500"/>
                                        <p:tgtEl>
                                          <p:spTgt spid="491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0CB4AE5B-DC31-4D7B-B650-4C94606FED35}"/>
              </a:ext>
            </a:extLst>
          </p:cNvPr>
          <p:cNvSpPr>
            <a:spLocks noChangeArrowheads="1"/>
          </p:cNvSpPr>
          <p:nvPr/>
        </p:nvSpPr>
        <p:spPr bwMode="auto">
          <a:xfrm>
            <a:off x="1589" y="418298"/>
            <a:ext cx="12265005" cy="641183"/>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126" fontAlgn="base">
              <a:lnSpc>
                <a:spcPct val="100000"/>
              </a:lnSpc>
              <a:spcBef>
                <a:spcPct val="0"/>
              </a:spcBef>
              <a:spcAft>
                <a:spcPct val="0"/>
              </a:spcAft>
              <a:buNone/>
              <a:defRPr/>
            </a:pPr>
            <a:endParaRPr lang="en-US" altLang="en-US" sz="1799">
              <a:solidFill>
                <a:srgbClr val="000000"/>
              </a:solidFill>
              <a:latin typeface="Arial" panose="020B0604020202020204" pitchFamily="34" charset="0"/>
              <a:cs typeface="Arial" panose="020B0604020202020204" pitchFamily="34" charset="0"/>
            </a:endParaRPr>
          </a:p>
        </p:txBody>
      </p:sp>
      <p:sp>
        <p:nvSpPr>
          <p:cNvPr id="63491" name="Title 1">
            <a:extLst>
              <a:ext uri="{FF2B5EF4-FFF2-40B4-BE49-F238E27FC236}">
                <a16:creationId xmlns:a16="http://schemas.microsoft.com/office/drawing/2014/main" id="{93FDDC49-B0A7-4C7B-BD40-EE96BD54119A}"/>
              </a:ext>
            </a:extLst>
          </p:cNvPr>
          <p:cNvSpPr>
            <a:spLocks/>
          </p:cNvSpPr>
          <p:nvPr/>
        </p:nvSpPr>
        <p:spPr bwMode="auto">
          <a:xfrm>
            <a:off x="1753731" y="457975"/>
            <a:ext cx="8760718" cy="53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063" eaLnBrk="0" fontAlgn="base" hangingPunct="0">
              <a:lnSpc>
                <a:spcPct val="100000"/>
              </a:lnSpc>
              <a:spcBef>
                <a:spcPct val="0"/>
              </a:spcBef>
              <a:spcAft>
                <a:spcPct val="0"/>
              </a:spcAft>
              <a:buNone/>
              <a:defRPr/>
            </a:pPr>
            <a:r>
              <a:rPr lang="en-US" altLang="en-US" sz="4799">
                <a:solidFill>
                  <a:srgbClr val="FEBC16"/>
                </a:solidFill>
                <a:latin typeface="Franklin Gothic Medium" panose="020B0603020102020204" pitchFamily="34" charset="0"/>
                <a:cs typeface="Arial" panose="020B0604020202020204" pitchFamily="34" charset="0"/>
              </a:rPr>
              <a:t>TAKEAWAYS</a:t>
            </a:r>
          </a:p>
        </p:txBody>
      </p:sp>
      <p:sp>
        <p:nvSpPr>
          <p:cNvPr id="49157" name="Content Placeholder 3">
            <a:extLst>
              <a:ext uri="{FF2B5EF4-FFF2-40B4-BE49-F238E27FC236}">
                <a16:creationId xmlns:a16="http://schemas.microsoft.com/office/drawing/2014/main" id="{2C8581C7-555A-4986-8229-210B834D3E2B}"/>
              </a:ext>
            </a:extLst>
          </p:cNvPr>
          <p:cNvSpPr>
            <a:spLocks noGrp="1" noChangeArrowheads="1"/>
          </p:cNvSpPr>
          <p:nvPr>
            <p:ph idx="1"/>
          </p:nvPr>
        </p:nvSpPr>
        <p:spPr>
          <a:xfrm>
            <a:off x="1588" y="1219775"/>
            <a:ext cx="12188825" cy="5321502"/>
          </a:xfrm>
        </p:spPr>
        <p:txBody>
          <a:bodyPr rtlCol="0">
            <a:normAutofit/>
          </a:bodyPr>
          <a:lstStyle/>
          <a:p>
            <a:pPr algn="ctr" eaLnBrk="1" fontAlgn="auto" hangingPunct="1">
              <a:spcBef>
                <a:spcPct val="0"/>
              </a:spcBef>
              <a:spcAft>
                <a:spcPts val="600"/>
              </a:spcAft>
              <a:defRPr/>
            </a:pPr>
            <a:endParaRPr lang="en-US" altLang="en-US" sz="1999" dirty="0">
              <a:solidFill>
                <a:schemeClr val="bg1"/>
              </a:solidFill>
            </a:endParaRPr>
          </a:p>
          <a:p>
            <a:pPr marL="0" indent="0" algn="ctr" eaLnBrk="1" fontAlgn="auto" hangingPunct="1">
              <a:spcBef>
                <a:spcPct val="0"/>
              </a:spcBef>
              <a:spcAft>
                <a:spcPts val="600"/>
              </a:spcAft>
              <a:buNone/>
              <a:defRPr/>
            </a:pPr>
            <a:r>
              <a:rPr lang="en-US" altLang="en-US" sz="4399" dirty="0">
                <a:solidFill>
                  <a:schemeClr val="bg1"/>
                </a:solidFill>
              </a:rPr>
              <a:t>Retention is for the long term</a:t>
            </a:r>
          </a:p>
          <a:p>
            <a:pPr algn="ctr" eaLnBrk="1" fontAlgn="auto" hangingPunct="1">
              <a:spcBef>
                <a:spcPct val="0"/>
              </a:spcBef>
              <a:spcAft>
                <a:spcPts val="600"/>
              </a:spcAft>
              <a:defRPr/>
            </a:pPr>
            <a:endParaRPr lang="en-US" altLang="en-US" sz="1999" dirty="0">
              <a:solidFill>
                <a:schemeClr val="bg1"/>
              </a:solidFill>
            </a:endParaRPr>
          </a:p>
          <a:p>
            <a:pPr marL="0" indent="0" algn="ctr" eaLnBrk="1" fontAlgn="auto" hangingPunct="1">
              <a:spcBef>
                <a:spcPct val="0"/>
              </a:spcBef>
              <a:spcAft>
                <a:spcPts val="600"/>
              </a:spcAft>
              <a:buNone/>
              <a:defRPr/>
            </a:pPr>
            <a:r>
              <a:rPr lang="en-US" altLang="en-US" sz="4399" dirty="0">
                <a:solidFill>
                  <a:schemeClr val="bg1"/>
                </a:solidFill>
              </a:rPr>
              <a:t>Members don’t quit Rotary; they quit clubs</a:t>
            </a:r>
          </a:p>
          <a:p>
            <a:pPr algn="ctr" eaLnBrk="1" fontAlgn="auto" hangingPunct="1">
              <a:spcBef>
                <a:spcPct val="0"/>
              </a:spcBef>
              <a:spcAft>
                <a:spcPts val="600"/>
              </a:spcAft>
              <a:defRPr/>
            </a:pPr>
            <a:endParaRPr lang="en-US" altLang="en-US" sz="1999" dirty="0">
              <a:solidFill>
                <a:schemeClr val="bg1"/>
              </a:solidFill>
            </a:endParaRPr>
          </a:p>
          <a:p>
            <a:pPr marL="0" indent="0" algn="ctr" eaLnBrk="1" fontAlgn="auto" hangingPunct="1">
              <a:spcBef>
                <a:spcPct val="0"/>
              </a:spcBef>
              <a:spcAft>
                <a:spcPts val="600"/>
              </a:spcAft>
              <a:buNone/>
              <a:defRPr/>
            </a:pPr>
            <a:r>
              <a:rPr lang="en-US" altLang="en-US" sz="4399" dirty="0">
                <a:solidFill>
                  <a:schemeClr val="bg1"/>
                </a:solidFill>
              </a:rPr>
              <a:t>Membership is within the club’s control</a:t>
            </a:r>
          </a:p>
          <a:p>
            <a:pPr algn="ctr" eaLnBrk="1" fontAlgn="auto" hangingPunct="1">
              <a:spcBef>
                <a:spcPct val="0"/>
              </a:spcBef>
              <a:spcAft>
                <a:spcPts val="600"/>
              </a:spcAft>
              <a:defRPr/>
            </a:pPr>
            <a:endParaRPr lang="en-US" altLang="en-US" sz="1999" dirty="0">
              <a:solidFill>
                <a:schemeClr val="bg1"/>
              </a:solidFill>
            </a:endParaRPr>
          </a:p>
          <a:p>
            <a:pPr marL="0" indent="0" algn="ctr" eaLnBrk="1" fontAlgn="auto" hangingPunct="1">
              <a:spcBef>
                <a:spcPct val="0"/>
              </a:spcBef>
              <a:spcAft>
                <a:spcPts val="600"/>
              </a:spcAft>
              <a:buNone/>
              <a:defRPr/>
            </a:pPr>
            <a:r>
              <a:rPr lang="en-US" altLang="en-US" sz="4399" dirty="0">
                <a:solidFill>
                  <a:schemeClr val="bg1"/>
                </a:solidFill>
              </a:rPr>
              <a:t>It’s up to ALL OF US to grow Rotary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157">
                                            <p:txEl>
                                              <p:pRg st="1" end="1"/>
                                            </p:txEl>
                                          </p:spTgt>
                                        </p:tgtEl>
                                        <p:attrNameLst>
                                          <p:attrName>style.visibility</p:attrName>
                                        </p:attrNameLst>
                                      </p:cBhvr>
                                      <p:to>
                                        <p:strVal val="visible"/>
                                      </p:to>
                                    </p:set>
                                    <p:anim calcmode="lin" valueType="num">
                                      <p:cBhvr>
                                        <p:cTn id="7" dur="500" fill="hold"/>
                                        <p:tgtEl>
                                          <p:spTgt spid="4915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915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915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9157">
                                            <p:txEl>
                                              <p:pRg st="3" end="3"/>
                                            </p:txEl>
                                          </p:spTgt>
                                        </p:tgtEl>
                                        <p:attrNameLst>
                                          <p:attrName>style.visibility</p:attrName>
                                        </p:attrNameLst>
                                      </p:cBhvr>
                                      <p:to>
                                        <p:strVal val="visible"/>
                                      </p:to>
                                    </p:set>
                                    <p:anim calcmode="lin" valueType="num">
                                      <p:cBhvr>
                                        <p:cTn id="14" dur="500" fill="hold"/>
                                        <p:tgtEl>
                                          <p:spTgt spid="4915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915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915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9157">
                                            <p:txEl>
                                              <p:pRg st="5" end="5"/>
                                            </p:txEl>
                                          </p:spTgt>
                                        </p:tgtEl>
                                        <p:attrNameLst>
                                          <p:attrName>style.visibility</p:attrName>
                                        </p:attrNameLst>
                                      </p:cBhvr>
                                      <p:to>
                                        <p:strVal val="visible"/>
                                      </p:to>
                                    </p:set>
                                    <p:anim calcmode="lin" valueType="num">
                                      <p:cBhvr>
                                        <p:cTn id="21" dur="500" fill="hold"/>
                                        <p:tgtEl>
                                          <p:spTgt spid="49157">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49157">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4915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9157">
                                            <p:txEl>
                                              <p:pRg st="7" end="7"/>
                                            </p:txEl>
                                          </p:spTgt>
                                        </p:tgtEl>
                                        <p:attrNameLst>
                                          <p:attrName>style.visibility</p:attrName>
                                        </p:attrNameLst>
                                      </p:cBhvr>
                                      <p:to>
                                        <p:strVal val="visible"/>
                                      </p:to>
                                    </p:set>
                                    <p:anim calcmode="lin" valueType="num">
                                      <p:cBhvr>
                                        <p:cTn id="28" dur="500" fill="hold"/>
                                        <p:tgtEl>
                                          <p:spTgt spid="49157">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49157">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491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2601"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3" name="Rectangle 2">
            <a:hlinkClick r:id="rId4" action="ppaction://hlinkpres?slideindex=1&amp;slidetitle="/>
          </p:cNvPr>
          <p:cNvSpPr/>
          <p:nvPr/>
        </p:nvSpPr>
        <p:spPr>
          <a:xfrm>
            <a:off x="8534401"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8" name="Rectangle 7"/>
          <p:cNvSpPr/>
          <p:nvPr/>
        </p:nvSpPr>
        <p:spPr>
          <a:xfrm>
            <a:off x="7848600"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5" name="Picture 4">
            <a:extLst>
              <a:ext uri="{FF2B5EF4-FFF2-40B4-BE49-F238E27FC236}">
                <a16:creationId xmlns:a16="http://schemas.microsoft.com/office/drawing/2014/main" id="{F097B4C6-2879-D906-0819-B5167B199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748" y="0"/>
            <a:ext cx="5348504" cy="6858000"/>
          </a:xfrm>
          <a:prstGeom prst="rect">
            <a:avLst/>
          </a:prstGeom>
        </p:spPr>
      </p:pic>
    </p:spTree>
    <p:extLst>
      <p:ext uri="{BB962C8B-B14F-4D97-AF65-F5344CB8AC3E}">
        <p14:creationId xmlns:p14="http://schemas.microsoft.com/office/powerpoint/2010/main" val="2695120783"/>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81001" y="2209800"/>
            <a:ext cx="10971809" cy="1766888"/>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Q &amp; A</a:t>
            </a:r>
          </a:p>
        </p:txBody>
      </p:sp>
      <p:sp>
        <p:nvSpPr>
          <p:cNvPr id="71682" name="Rectangle 4"/>
          <p:cNvSpPr>
            <a:spLocks noChangeArrowheads="1"/>
          </p:cNvSpPr>
          <p:nvPr/>
        </p:nvSpPr>
        <p:spPr bwMode="auto">
          <a:xfrm>
            <a:off x="1905000" y="4648200"/>
            <a:ext cx="5615640" cy="101566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60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DG John Mager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04801"/>
            <a:ext cx="1905000" cy="1895957"/>
          </a:xfrm>
          <a:prstGeom prst="rect">
            <a:avLst/>
          </a:prstGeom>
        </p:spPr>
      </p:pic>
    </p:spTree>
    <p:extLst>
      <p:ext uri="{BB962C8B-B14F-4D97-AF65-F5344CB8AC3E}">
        <p14:creationId xmlns:p14="http://schemas.microsoft.com/office/powerpoint/2010/main" val="179690736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893" y="893"/>
            <a:ext cx="6932394" cy="693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Medium"/>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777" y="229435"/>
            <a:ext cx="4570809" cy="5981617"/>
          </a:xfrm>
          <a:prstGeom prst="rect">
            <a:avLst/>
          </a:prstGeom>
        </p:spPr>
      </p:pic>
      <p:sp>
        <p:nvSpPr>
          <p:cNvPr id="6" name="TextBox 5"/>
          <p:cNvSpPr txBox="1"/>
          <p:nvPr/>
        </p:nvSpPr>
        <p:spPr>
          <a:xfrm>
            <a:off x="3886775" y="6147280"/>
            <a:ext cx="4723170" cy="584623"/>
          </a:xfrm>
          <a:prstGeom prst="rect">
            <a:avLst/>
          </a:prstGeom>
          <a:noFill/>
        </p:spPr>
        <p:txBody>
          <a:bodyPr wrap="square" rtlCol="0">
            <a:spAutoFit/>
          </a:bodyPr>
          <a:lstStyle/>
          <a:p>
            <a:pPr algn="ctr" fontAlgn="base">
              <a:spcBef>
                <a:spcPct val="0"/>
              </a:spcBef>
              <a:spcAft>
                <a:spcPct val="0"/>
              </a:spcAft>
            </a:pPr>
            <a:r>
              <a:rPr lang="en-US" sz="3199" b="1" dirty="0">
                <a:solidFill>
                  <a:srgbClr val="1A468D"/>
                </a:solidFill>
                <a:latin typeface="Arial" charset="0"/>
                <a:cs typeface="Arial" charset="0"/>
              </a:rPr>
              <a:t>RI Theme 2023-24</a:t>
            </a:r>
          </a:p>
        </p:txBody>
      </p:sp>
    </p:spTree>
    <p:extLst>
      <p:ext uri="{BB962C8B-B14F-4D97-AF65-F5344CB8AC3E}">
        <p14:creationId xmlns:p14="http://schemas.microsoft.com/office/powerpoint/2010/main" val="1793943789"/>
      </p:ext>
    </p:extLst>
  </p:cSld>
  <p:clrMapOvr>
    <a:masterClrMapping/>
  </p:clrMapOvr>
  <p:transition spd="med">
    <p:pull/>
  </p:transition>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late_NoMoE">
  <a:themeElements>
    <a:clrScheme name="Slate_NoMoE">
      <a:dk1>
        <a:srgbClr val="958D85"/>
      </a:dk1>
      <a:lt1>
        <a:srgbClr val="FFFFFF"/>
      </a:lt1>
      <a:dk2>
        <a:srgbClr val="E6E5D8"/>
      </a:dk2>
      <a:lt2>
        <a:srgbClr val="00246C"/>
      </a:lt2>
      <a:accent1>
        <a:srgbClr val="01B4E7"/>
      </a:accent1>
      <a:accent2>
        <a:srgbClr val="FEBD11"/>
      </a:accent2>
      <a:accent3>
        <a:srgbClr val="FFFFFF"/>
      </a:accent3>
      <a:accent4>
        <a:srgbClr val="01B4E7"/>
      </a:accent4>
      <a:accent5>
        <a:srgbClr val="FEBD11"/>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dornVTI">
  <a:themeElements>
    <a:clrScheme name="AnalogousFromLightSeedRightStep">
      <a:dk1>
        <a:srgbClr val="000000"/>
      </a:dk1>
      <a:lt1>
        <a:srgbClr val="FFFFFF"/>
      </a:lt1>
      <a:dk2>
        <a:srgbClr val="3D3522"/>
      </a:dk2>
      <a:lt2>
        <a:srgbClr val="E2E6E8"/>
      </a:lt2>
      <a:accent1>
        <a:srgbClr val="C89785"/>
      </a:accent1>
      <a:accent2>
        <a:srgbClr val="B59F6F"/>
      </a:accent2>
      <a:accent3>
        <a:srgbClr val="A2A776"/>
      </a:accent3>
      <a:accent4>
        <a:srgbClr val="8AAC6A"/>
      </a:accent4>
      <a:accent5>
        <a:srgbClr val="7CAF78"/>
      </a:accent5>
      <a:accent6>
        <a:srgbClr val="6DB285"/>
      </a:accent6>
      <a:hlink>
        <a:srgbClr val="5D8A9A"/>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7.xml><?xml version="1.0" encoding="utf-8"?>
<a:theme xmlns:a="http://schemas.openxmlformats.org/drawingml/2006/main" name="TRF-PowerpointDesignEN_Dark">
  <a:themeElements>
    <a:clrScheme name="TRF-PowerpointDesignEN_Dark">
      <a:dk1>
        <a:srgbClr val="958D85"/>
      </a:dk1>
      <a:lt1>
        <a:srgbClr val="FFFFFF"/>
      </a:lt1>
      <a:dk2>
        <a:srgbClr val="E6E5D8"/>
      </a:dk2>
      <a:lt2>
        <a:srgbClr val="00246C"/>
      </a:lt2>
      <a:accent1>
        <a:srgbClr val="01B4E7"/>
      </a:accent1>
      <a:accent2>
        <a:srgbClr val="FEBD11"/>
      </a:accent2>
      <a:accent3>
        <a:srgbClr val="FFFFFF"/>
      </a:accent3>
      <a:accent4>
        <a:srgbClr val="01B4E7"/>
      </a:accent4>
      <a:accent5>
        <a:srgbClr val="FEBD11"/>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late_NoMoE">
  <a:themeElements>
    <a:clrScheme name="2_Slate_NoMoE">
      <a:dk1>
        <a:srgbClr val="958D85"/>
      </a:dk1>
      <a:lt1>
        <a:srgbClr val="FFFFFF"/>
      </a:lt1>
      <a:dk2>
        <a:srgbClr val="E6E5D8"/>
      </a:dk2>
      <a:lt2>
        <a:srgbClr val="00246C"/>
      </a:lt2>
      <a:accent1>
        <a:srgbClr val="01B4E7"/>
      </a:accent1>
      <a:accent2>
        <a:srgbClr val="FEBD11"/>
      </a:accent2>
      <a:accent3>
        <a:srgbClr val="FFFFFF"/>
      </a:accent3>
      <a:accent4>
        <a:srgbClr val="01B4E7"/>
      </a:accent4>
      <a:accent5>
        <a:srgbClr val="FEBD11"/>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late_NoMoE">
  <a:themeElements>
    <a:clrScheme name="1_Slate_NoMoE">
      <a:dk1>
        <a:srgbClr val="958D85"/>
      </a:dk1>
      <a:lt1>
        <a:srgbClr val="FFFFFF"/>
      </a:lt1>
      <a:dk2>
        <a:srgbClr val="E6E5D8"/>
      </a:dk2>
      <a:lt2>
        <a:srgbClr val="00246C"/>
      </a:lt2>
      <a:accent1>
        <a:srgbClr val="01B4E7"/>
      </a:accent1>
      <a:accent2>
        <a:srgbClr val="FEBD11"/>
      </a:accent2>
      <a:accent3>
        <a:srgbClr val="FFFFFF"/>
      </a:accent3>
      <a:accent4>
        <a:srgbClr val="01B4E7"/>
      </a:accent4>
      <a:accent5>
        <a:srgbClr val="FEBD11"/>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TotalTime>
  <Words>3490</Words>
  <Application>Microsoft Office PowerPoint</Application>
  <PresentationFormat>Widescreen</PresentationFormat>
  <Paragraphs>554</Paragraphs>
  <Slides>94</Slides>
  <Notes>94</Notes>
  <HiddenSlides>0</HiddenSlides>
  <MMClips>1</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94</vt:i4>
      </vt:variant>
    </vt:vector>
  </HeadingPairs>
  <TitlesOfParts>
    <vt:vector size="119" baseType="lpstr">
      <vt:lpstr>Arial</vt:lpstr>
      <vt:lpstr>Arial Narrow</vt:lpstr>
      <vt:lpstr>Bembo</vt:lpstr>
      <vt:lpstr>Calibri</vt:lpstr>
      <vt:lpstr>Calibri Light</vt:lpstr>
      <vt:lpstr>Candara</vt:lpstr>
      <vt:lpstr>Corbel</vt:lpstr>
      <vt:lpstr>Franklin Gothic Book</vt:lpstr>
      <vt:lpstr>Franklin Gothic Medium</vt:lpstr>
      <vt:lpstr>Georgia</vt:lpstr>
      <vt:lpstr>Montserrat</vt:lpstr>
      <vt:lpstr>Times New Roman</vt:lpstr>
      <vt:lpstr>Wingdings</vt:lpstr>
      <vt:lpstr>1_Office Theme</vt:lpstr>
      <vt:lpstr>2_Office Theme</vt:lpstr>
      <vt:lpstr>AdornVTI</vt:lpstr>
      <vt:lpstr>3_Office Theme</vt:lpstr>
      <vt:lpstr>Office Theme</vt:lpstr>
      <vt:lpstr>Depth</vt:lpstr>
      <vt:lpstr>TRF-PowerpointDesignEN_Dark</vt:lpstr>
      <vt:lpstr>2_Slate_NoMoE</vt:lpstr>
      <vt:lpstr>1_Slate_NoMoE</vt:lpstr>
      <vt:lpstr>Slate_NoMoE</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Your Club’s History So You Can Plan for Success</vt:lpstr>
      <vt:lpstr>Club experience is the number one reason people join Rotary.</vt:lpstr>
      <vt:lpstr>Club experience is the number one reason people leave Rotary.</vt:lpstr>
      <vt:lpstr>Research shows it is easier to keep the members you have than attract new members.</vt:lpstr>
      <vt:lpstr>Use club data to monitor members’ interest.</vt:lpstr>
      <vt:lpstr>What is your Club’s culture?</vt:lpstr>
      <vt:lpstr>Changing your club’s culture to engage current members while attracting new members.</vt:lpstr>
      <vt:lpstr>Membership Action Plan (MAP) as a key to knowing your club and setting goals.</vt:lpstr>
      <vt:lpstr>Know where you are to plan where you want to go.</vt:lpstr>
      <vt:lpstr>Thank you for your open minds to new membership engagement approaches.</vt:lpstr>
      <vt:lpstr>PowerPoint Presentation</vt:lpstr>
      <vt:lpstr>PowerPoint Presentation</vt:lpstr>
      <vt:lpstr>Membership Action Plan Webinars Zones 33 &amp; 34</vt:lpstr>
      <vt:lpstr>PowerPoint Presentation</vt:lpstr>
      <vt:lpstr>Membership Success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Guests</vt:lpstr>
      <vt:lpstr>PowerPoint Presentation</vt:lpstr>
      <vt:lpstr>Rotary is ...</vt:lpstr>
      <vt:lpstr>Rotary In the World</vt:lpstr>
      <vt:lpstr>Our History – Paul Harris</vt:lpstr>
      <vt:lpstr>Our History – Rotary Today</vt:lpstr>
      <vt:lpstr>Our History – Polio Eradication</vt:lpstr>
      <vt:lpstr>Our History - The Rotary Foundation</vt:lpstr>
      <vt:lpstr>Our History – The Four Way Test</vt:lpstr>
      <vt:lpstr>Newark Morning Rotary</vt:lpstr>
      <vt:lpstr>Newark Morning Rotary</vt:lpstr>
      <vt:lpstr>Dedicated to Serving the Community</vt:lpstr>
      <vt:lpstr>… and time when we can</vt:lpstr>
      <vt:lpstr>Report To Our Community</vt:lpstr>
      <vt:lpstr>No raffle tickets, pizza kits, or bake sales</vt:lpstr>
      <vt:lpstr>Newark Morning Rotary</vt:lpstr>
      <vt:lpstr>We’re just like you …</vt:lpstr>
      <vt:lpstr>Newark Morning Rotary</vt:lpstr>
      <vt:lpstr>Is This for Me?</vt:lpstr>
      <vt:lpstr>Is This for Me?</vt:lpstr>
      <vt:lpstr>In person, or Virtual!</vt:lpstr>
      <vt:lpstr>Is This for Me?</vt:lpstr>
      <vt:lpstr>PowerPoint Presentation</vt:lpstr>
      <vt:lpstr>Is This for Me?</vt:lpstr>
      <vt:lpstr>PowerPoint Presentation</vt:lpstr>
      <vt:lpstr>Is This for Me?</vt:lpstr>
      <vt:lpstr>Is This for Me?</vt:lpstr>
      <vt:lpstr>Is This for Me?</vt:lpstr>
      <vt:lpstr>Thank You for Attending!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Retention of Members</vt:lpstr>
      <vt:lpstr>Does Your Club Provide </vt:lpstr>
      <vt:lpstr>Resources </vt:lpstr>
      <vt:lpstr>Retention Is All About Care &amp; Respect For 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 Dawkins</dc:creator>
  <cp:lastModifiedBy>Hugh Dawkins</cp:lastModifiedBy>
  <cp:revision>31</cp:revision>
  <cp:lastPrinted>2023-09-22T11:50:16Z</cp:lastPrinted>
  <dcterms:created xsi:type="dcterms:W3CDTF">2023-09-15T10:30:47Z</dcterms:created>
  <dcterms:modified xsi:type="dcterms:W3CDTF">2023-09-22T13:56:13Z</dcterms:modified>
</cp:coreProperties>
</file>